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Noto Sans Symbols"/>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NotoSansSymbols-bold.fntdata"/><Relationship Id="rId12" Type="http://schemas.openxmlformats.org/officeDocument/2006/relationships/slide" Target="slides/slide7.xml"/><Relationship Id="rId23" Type="http://schemas.openxmlformats.org/officeDocument/2006/relationships/font" Target="fonts/NotoSansSymbol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18" name="Google Shape;18;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75" name="Google Shape;75;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 name="Shape 25"/>
        <p:cNvGrpSpPr/>
        <p:nvPr/>
      </p:nvGrpSpPr>
      <p:grpSpPr>
        <a:xfrm>
          <a:off x="0" y="0"/>
          <a:ext cx="0" cy="0"/>
          <a:chOff x="0" y="0"/>
          <a:chExt cx="0" cy="0"/>
        </a:xfrm>
      </p:grpSpPr>
      <p:sp>
        <p:nvSpPr>
          <p:cNvPr id="26" name="Google Shape;26;p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 name="Shape 31"/>
        <p:cNvGrpSpPr/>
        <p:nvPr/>
      </p:nvGrpSpPr>
      <p:grpSpPr>
        <a:xfrm>
          <a:off x="0" y="0"/>
          <a:ext cx="0" cy="0"/>
          <a:chOff x="0" y="0"/>
          <a:chExt cx="0" cy="0"/>
        </a:xfrm>
      </p:grpSpPr>
      <p:sp>
        <p:nvSpPr>
          <p:cNvPr id="32" name="Google Shape;32;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5"/>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p:nvPr>
            <p:ph idx="2" type="pic"/>
          </p:nvPr>
        </p:nvSpPr>
        <p:spPr>
          <a:xfrm>
            <a:off x="1792288" y="612775"/>
            <a:ext cx="5486400" cy="4114800"/>
          </a:xfrm>
          <a:prstGeom prst="rect">
            <a:avLst/>
          </a:prstGeom>
          <a:noFill/>
          <a:ln>
            <a:noFill/>
          </a:ln>
        </p:spPr>
      </p:sp>
      <p:sp>
        <p:nvSpPr>
          <p:cNvPr id="40" name="Google Shape;40;p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41" name="Google Shape;41;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47" name="Google Shape;47;p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48" name="Google Shape;48;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9" name="Google Shape;5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0" name="Google Shape;6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61" name="Google Shape;6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62" name="Google Shape;62;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1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8" name="Google Shape;68;p10"/>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9" name="Google Shape;69;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140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1.png"/><Relationship Id="rId9"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32.png"/><Relationship Id="rId8"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Arial"/>
              <a:buNone/>
            </a:pPr>
            <a:r>
              <a:rPr b="0" i="0" lang="en-US" sz="4400" u="none">
                <a:solidFill>
                  <a:schemeClr val="dk2"/>
                </a:solidFill>
                <a:latin typeface="Arial"/>
                <a:ea typeface="Arial"/>
                <a:cs typeface="Arial"/>
                <a:sym typeface="Arial"/>
              </a:rPr>
              <a:t>Chapter 28</a:t>
            </a:r>
            <a:endParaRPr/>
          </a:p>
        </p:txBody>
      </p:sp>
      <p:sp>
        <p:nvSpPr>
          <p:cNvPr id="89" name="Google Shape;89;p13"/>
          <p:cNvSpPr txBox="1"/>
          <p:nvPr>
            <p:ph idx="1" type="subTitle"/>
          </p:nvPr>
        </p:nvSpPr>
        <p:spPr>
          <a:xfrm>
            <a:off x="1371600" y="3505200"/>
            <a:ext cx="6400800" cy="175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0000"/>
              </a:buClr>
              <a:buSzPts val="3200"/>
              <a:buFont typeface="Arial"/>
              <a:buNone/>
            </a:pPr>
            <a:r>
              <a:rPr b="0" i="0" lang="en-US" sz="3200" u="none">
                <a:solidFill>
                  <a:srgbClr val="FF0000"/>
                </a:solidFill>
                <a:latin typeface="Arial"/>
                <a:ea typeface="Arial"/>
                <a:cs typeface="Arial"/>
                <a:sym typeface="Arial"/>
              </a:rPr>
              <a:t>Magnetic Fields</a:t>
            </a:r>
            <a:endParaRPr/>
          </a:p>
        </p:txBody>
      </p:sp>
      <p:sp>
        <p:nvSpPr>
          <p:cNvPr id="90" name="Google Shape;90;p13"/>
          <p:cNvSpPr txBox="1"/>
          <p:nvPr/>
        </p:nvSpPr>
        <p:spPr>
          <a:xfrm>
            <a:off x="0" y="0"/>
            <a:ext cx="3276600"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1800"/>
              <a:buFont typeface="Arial"/>
              <a:buNone/>
            </a:pPr>
            <a:r>
              <a:rPr b="1" i="1" lang="en-US" sz="1800" u="none" cap="none" strike="noStrike">
                <a:solidFill>
                  <a:srgbClr val="00B050"/>
                </a:solidFill>
                <a:latin typeface="Arial"/>
                <a:ea typeface="Arial"/>
                <a:cs typeface="Arial"/>
                <a:sym typeface="Arial"/>
              </a:rPr>
              <a:t>Halliday &amp; Resnick’s</a:t>
            </a:r>
            <a:endParaRPr/>
          </a:p>
          <a:p>
            <a:pPr indent="0" lvl="0" marL="0" marR="0" rtl="0" algn="l">
              <a:lnSpc>
                <a:spcPct val="100000"/>
              </a:lnSpc>
              <a:spcBef>
                <a:spcPts val="0"/>
              </a:spcBef>
              <a:spcAft>
                <a:spcPts val="0"/>
              </a:spcAft>
              <a:buClr>
                <a:schemeClr val="dk1"/>
              </a:buClr>
              <a:buSzPts val="2000"/>
              <a:buFont typeface="Times New Roman"/>
              <a:buNone/>
            </a:pPr>
            <a:r>
              <a:t/>
            </a:r>
            <a:endParaRPr b="1" i="1" sz="20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Fundamentals of Physics</a:t>
            </a:r>
            <a:endParaRPr/>
          </a:p>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By Jearl Walker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22"/>
          <p:cNvGrpSpPr/>
          <p:nvPr/>
        </p:nvGrpSpPr>
        <p:grpSpPr>
          <a:xfrm>
            <a:off x="0" y="0"/>
            <a:ext cx="7315200" cy="6216650"/>
            <a:chOff x="152400" y="3352800"/>
            <a:chExt cx="7315200" cy="6219266"/>
          </a:xfrm>
        </p:grpSpPr>
        <p:sp>
          <p:nvSpPr>
            <p:cNvPr id="162" name="Google Shape;162;p22"/>
            <p:cNvSpPr txBox="1"/>
            <p:nvPr/>
          </p:nvSpPr>
          <p:spPr>
            <a:xfrm>
              <a:off x="152400" y="3352800"/>
              <a:ext cx="7315200" cy="6219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A Hall potential difference </a:t>
              </a:r>
              <a:r>
                <a:rPr b="0" i="1" lang="en-US" sz="1800" u="none" cap="none" strike="noStrike">
                  <a:solidFill>
                    <a:schemeClr val="dk1"/>
                  </a:solidFill>
                  <a:latin typeface="Times New Roman"/>
                  <a:ea typeface="Times New Roman"/>
                  <a:cs typeface="Times New Roman"/>
                  <a:sym typeface="Times New Roman"/>
                </a:rPr>
                <a:t>V </a:t>
              </a:r>
              <a:r>
                <a:rPr b="0" i="0" lang="en-US" sz="1800" u="none" cap="none" strike="noStrike">
                  <a:solidFill>
                    <a:schemeClr val="dk1"/>
                  </a:solidFill>
                  <a:latin typeface="Times New Roman"/>
                  <a:ea typeface="Times New Roman"/>
                  <a:cs typeface="Times New Roman"/>
                  <a:sym typeface="Times New Roman"/>
                </a:rPr>
                <a:t>is associated with the electric field across strip</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width </a:t>
              </a:r>
              <a:r>
                <a:rPr b="0" i="1" lang="en-US" sz="1800" u="none" cap="none" strike="noStrike">
                  <a:solidFill>
                    <a:schemeClr val="dk1"/>
                  </a:solidFill>
                  <a:latin typeface="Times New Roman"/>
                  <a:ea typeface="Times New Roman"/>
                  <a:cs typeface="Times New Roman"/>
                  <a:sym typeface="Times New Roman"/>
                </a:rPr>
                <a:t>d, </a:t>
              </a:r>
              <a:r>
                <a:rPr b="0" i="0" lang="en-US" sz="1800" u="none" cap="none" strike="noStrike">
                  <a:solidFill>
                    <a:schemeClr val="dk1"/>
                  </a:solidFill>
                  <a:latin typeface="Times New Roman"/>
                  <a:ea typeface="Times New Roman"/>
                  <a:cs typeface="Times New Roman"/>
                  <a:sym typeface="Times New Roman"/>
                </a:rPr>
                <a:t>and the magnitude of that potential difference is </a:t>
              </a:r>
              <a:r>
                <a:rPr b="0" i="1" lang="en-US" sz="1800" u="none" cap="none" strike="noStrike">
                  <a:solidFill>
                    <a:schemeClr val="dk1"/>
                  </a:solidFill>
                  <a:latin typeface="Times New Roman"/>
                  <a:ea typeface="Times New Roman"/>
                  <a:cs typeface="Times New Roman"/>
                  <a:sym typeface="Times New Roman"/>
                </a:rPr>
                <a:t>V =Ed. </a:t>
              </a:r>
              <a:endParaRPr/>
            </a:p>
            <a:p>
              <a:pPr indent="0" lvl="0" marL="0" marR="0" rtl="0" algn="l">
                <a:lnSpc>
                  <a:spcPct val="100000"/>
                </a:lnSpc>
                <a:spcBef>
                  <a:spcPts val="0"/>
                </a:spcBef>
                <a:spcAft>
                  <a:spcPts val="0"/>
                </a:spcAft>
                <a:buClr>
                  <a:schemeClr val="dk1"/>
                </a:buClr>
                <a:buSzPts val="1800"/>
                <a:buFont typeface="Times New Roman"/>
                <a:buNone/>
              </a:pPr>
              <a:r>
                <a:t/>
              </a:r>
              <a:endParaRPr b="0"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When the electric and magnetic forces are in balance (Fig. 28-8</a:t>
              </a:r>
              <a:r>
                <a:rPr b="0" i="1" lang="en-US" sz="1800" u="none" cap="none" strike="noStrik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1800"/>
                <a:buFont typeface="Times New Roman"/>
                <a:buNone/>
              </a:pPr>
              <a:r>
                <a:t/>
              </a:r>
              <a:endParaRPr b="0"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where</a:t>
              </a:r>
              <a:r>
                <a:rPr b="0" i="1" lang="en-US" sz="1800" u="none" cap="none" strike="noStrike">
                  <a:solidFill>
                    <a:schemeClr val="dk1"/>
                  </a:solidFill>
                  <a:latin typeface="Times New Roman"/>
                  <a:ea typeface="Times New Roman"/>
                  <a:cs typeface="Times New Roman"/>
                  <a:sym typeface="Times New Roman"/>
                </a:rPr>
                <a:t> v</a:t>
              </a:r>
              <a:r>
                <a:rPr b="0" baseline="-25000" i="1" lang="en-US" sz="1800" u="none" cap="none" strike="noStrike">
                  <a:solidFill>
                    <a:schemeClr val="dk1"/>
                  </a:solidFill>
                  <a:latin typeface="Times New Roman"/>
                  <a:ea typeface="Times New Roman"/>
                  <a:cs typeface="Times New Roman"/>
                  <a:sym typeface="Times New Roman"/>
                </a:rPr>
                <a:t>d</a:t>
              </a:r>
              <a:r>
                <a:rPr b="0" i="1"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is the drift speed</a:t>
              </a:r>
              <a:r>
                <a:rPr b="0" i="1" lang="en-US" sz="1800" u="none" cap="none" strike="noStrike">
                  <a:solidFill>
                    <a:schemeClr val="dk1"/>
                  </a:solidFill>
                  <a:latin typeface="Times New Roman"/>
                  <a:ea typeface="Times New Roman"/>
                  <a:cs typeface="Times New Roman"/>
                  <a:sym typeface="Times New Roman"/>
                </a:rPr>
                <a:t>.</a:t>
              </a:r>
              <a:r>
                <a:rPr b="0" i="0" lang="en-US" sz="1800" u="none" cap="none" strike="noStrike">
                  <a:solidFill>
                    <a:schemeClr val="dk1"/>
                  </a:solidFill>
                  <a:latin typeface="Times New Roman"/>
                  <a:ea typeface="Times New Roman"/>
                  <a:cs typeface="Times New Roman"/>
                  <a:sym typeface="Times New Roman"/>
                </a:rPr>
                <a:t> But, </a:t>
              </a:r>
              <a:endParaRPr/>
            </a:p>
            <a:p>
              <a:pPr indent="0" lvl="0" marL="0" marR="0" rtl="0" algn="l">
                <a:lnSpc>
                  <a:spcPct val="100000"/>
                </a:lnSpc>
                <a:spcBef>
                  <a:spcPts val="0"/>
                </a:spcBef>
                <a:spcAft>
                  <a:spcPts val="0"/>
                </a:spcAft>
                <a:buClr>
                  <a:schemeClr val="dk1"/>
                </a:buClr>
                <a:buSzPts val="1600"/>
                <a:buFont typeface="Times New Roman"/>
                <a:buNone/>
              </a:pPr>
              <a:r>
                <a:t/>
              </a:r>
              <a:endParaRPr b="0" i="1"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1"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Where </a:t>
              </a:r>
              <a:r>
                <a:rPr b="0" i="1" lang="en-US" sz="1800" u="none" cap="none" strike="noStrike">
                  <a:solidFill>
                    <a:schemeClr val="dk1"/>
                  </a:solidFill>
                  <a:latin typeface="Times New Roman"/>
                  <a:ea typeface="Times New Roman"/>
                  <a:cs typeface="Times New Roman"/>
                  <a:sym typeface="Times New Roman"/>
                </a:rPr>
                <a:t>J</a:t>
              </a:r>
              <a:r>
                <a:rPr b="0" i="0" lang="en-US" sz="1800" u="none" cap="none" strike="noStrike">
                  <a:solidFill>
                    <a:schemeClr val="dk1"/>
                  </a:solidFill>
                  <a:latin typeface="Times New Roman"/>
                  <a:ea typeface="Times New Roman"/>
                  <a:cs typeface="Times New Roman"/>
                  <a:sym typeface="Times New Roman"/>
                </a:rPr>
                <a:t> is the current density, </a:t>
              </a:r>
              <a:r>
                <a:rPr b="0" i="1" lang="en-US" sz="1800" u="none" cap="none" strike="noStrike">
                  <a:solidFill>
                    <a:schemeClr val="dk1"/>
                  </a:solidFill>
                  <a:latin typeface="Times New Roman"/>
                  <a:ea typeface="Times New Roman"/>
                  <a:cs typeface="Times New Roman"/>
                  <a:sym typeface="Times New Roman"/>
                </a:rPr>
                <a:t>A</a:t>
              </a:r>
              <a:r>
                <a:rPr b="0" i="0" lang="en-US" sz="1800" u="none" cap="none" strike="noStrike">
                  <a:solidFill>
                    <a:schemeClr val="dk1"/>
                  </a:solidFill>
                  <a:latin typeface="Times New Roman"/>
                  <a:ea typeface="Times New Roman"/>
                  <a:cs typeface="Times New Roman"/>
                  <a:sym typeface="Times New Roman"/>
                </a:rPr>
                <a:t> the cross-sectional area, </a:t>
              </a:r>
              <a:r>
                <a:rPr b="0" i="1" lang="en-US" sz="1800" u="none" cap="none" strike="noStrike">
                  <a:solidFill>
                    <a:schemeClr val="dk1"/>
                  </a:solidFill>
                  <a:latin typeface="Times New Roman"/>
                  <a:ea typeface="Times New Roman"/>
                  <a:cs typeface="Times New Roman"/>
                  <a:sym typeface="Times New Roman"/>
                </a:rPr>
                <a:t>e</a:t>
              </a:r>
              <a:r>
                <a:rPr b="0" i="0" lang="en-US" sz="1800" u="none" cap="none" strike="noStrike">
                  <a:solidFill>
                    <a:schemeClr val="dk1"/>
                  </a:solidFill>
                  <a:latin typeface="Times New Roman"/>
                  <a:ea typeface="Times New Roman"/>
                  <a:cs typeface="Times New Roman"/>
                  <a:sym typeface="Times New Roman"/>
                </a:rPr>
                <a:t> the electronic charge, and </a:t>
              </a:r>
              <a:r>
                <a:rPr b="0" i="1" lang="en-US" sz="1800" u="none" cap="none" strike="noStrike">
                  <a:solidFill>
                    <a:schemeClr val="dk1"/>
                  </a:solidFill>
                  <a:latin typeface="Times New Roman"/>
                  <a:ea typeface="Times New Roman"/>
                  <a:cs typeface="Times New Roman"/>
                  <a:sym typeface="Times New Roman"/>
                </a:rPr>
                <a:t>n </a:t>
              </a:r>
              <a:r>
                <a:rPr b="0" i="0" lang="en-US" sz="1800" u="none" cap="none" strike="noStrike">
                  <a:solidFill>
                    <a:schemeClr val="dk1"/>
                  </a:solidFill>
                  <a:latin typeface="Times New Roman"/>
                  <a:ea typeface="Times New Roman"/>
                  <a:cs typeface="Times New Roman"/>
                  <a:sym typeface="Times New Roman"/>
                </a:rPr>
                <a:t>the number of charges per unit volume.</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Therefore, 			</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Here, </a:t>
              </a:r>
              <a:r>
                <a:rPr b="0" i="1" lang="en-US" sz="1800" u="none" cap="none" strike="noStrike">
                  <a:solidFill>
                    <a:schemeClr val="dk1"/>
                  </a:solidFill>
                  <a:latin typeface="Times New Roman"/>
                  <a:ea typeface="Times New Roman"/>
                  <a:cs typeface="Times New Roman"/>
                  <a:sym typeface="Times New Roman"/>
                </a:rPr>
                <a:t>l=( A/d), </a:t>
              </a:r>
              <a:r>
                <a:rPr b="0" i="0" lang="en-US" sz="1800" u="none" cap="none" strike="noStrike">
                  <a:solidFill>
                    <a:schemeClr val="dk1"/>
                  </a:solidFill>
                  <a:latin typeface="Times New Roman"/>
                  <a:ea typeface="Times New Roman"/>
                  <a:cs typeface="Times New Roman"/>
                  <a:sym typeface="Times New Roman"/>
                </a:rPr>
                <a:t>the thickness of the strip.</a:t>
              </a:r>
              <a:endParaRPr/>
            </a:p>
          </p:txBody>
        </p:sp>
        <p:grpSp>
          <p:nvGrpSpPr>
            <p:cNvPr id="163" name="Google Shape;163;p22"/>
            <p:cNvGrpSpPr/>
            <p:nvPr/>
          </p:nvGrpSpPr>
          <p:grpSpPr>
            <a:xfrm>
              <a:off x="2286000" y="5106015"/>
              <a:ext cx="3520834" cy="3658735"/>
              <a:chOff x="2286000" y="5106015"/>
              <a:chExt cx="3520834" cy="3658735"/>
            </a:xfrm>
          </p:grpSpPr>
          <p:pic>
            <p:nvPicPr>
              <p:cNvPr id="164" name="Google Shape;164;p22"/>
              <p:cNvPicPr preferRelativeResize="0"/>
              <p:nvPr/>
            </p:nvPicPr>
            <p:blipFill rotWithShape="1">
              <a:blip r:embed="rId3">
                <a:alphaModFix/>
              </a:blip>
              <a:srcRect b="0" l="0" r="0" t="0"/>
              <a:stretch/>
            </p:blipFill>
            <p:spPr>
              <a:xfrm>
                <a:off x="3352800" y="5106015"/>
                <a:ext cx="1447800" cy="482601"/>
              </a:xfrm>
              <a:prstGeom prst="rect">
                <a:avLst/>
              </a:prstGeom>
              <a:noFill/>
              <a:ln>
                <a:noFill/>
              </a:ln>
            </p:spPr>
          </p:pic>
          <p:pic>
            <p:nvPicPr>
              <p:cNvPr id="165" name="Google Shape;165;p22"/>
              <p:cNvPicPr preferRelativeResize="0"/>
              <p:nvPr/>
            </p:nvPicPr>
            <p:blipFill rotWithShape="1">
              <a:blip r:embed="rId4">
                <a:alphaModFix/>
              </a:blip>
              <a:srcRect b="0" l="0" r="0" t="0"/>
              <a:stretch/>
            </p:blipFill>
            <p:spPr>
              <a:xfrm>
                <a:off x="2286000" y="5868282"/>
                <a:ext cx="2583879" cy="838387"/>
              </a:xfrm>
              <a:prstGeom prst="rect">
                <a:avLst/>
              </a:prstGeom>
              <a:noFill/>
              <a:ln>
                <a:noFill/>
              </a:ln>
            </p:spPr>
          </p:pic>
          <p:pic>
            <p:nvPicPr>
              <p:cNvPr id="166" name="Google Shape;166;p22"/>
              <p:cNvPicPr preferRelativeResize="0"/>
              <p:nvPr/>
            </p:nvPicPr>
            <p:blipFill rotWithShape="1">
              <a:blip r:embed="rId5">
                <a:alphaModFix/>
              </a:blip>
              <a:srcRect b="0" l="14705" r="0" t="0"/>
              <a:stretch/>
            </p:blipFill>
            <p:spPr>
              <a:xfrm>
                <a:off x="4038600" y="7621495"/>
                <a:ext cx="1768234" cy="1143255"/>
              </a:xfrm>
              <a:prstGeom prst="rect">
                <a:avLst/>
              </a:prstGeom>
              <a:noFill/>
              <a:ln>
                <a:noFill/>
              </a:ln>
            </p:spPr>
          </p:pic>
        </p:grpSp>
      </p:grpSp>
      <p:pic>
        <p:nvPicPr>
          <p:cNvPr id="167" name="Google Shape;167;p22"/>
          <p:cNvPicPr preferRelativeResize="0"/>
          <p:nvPr/>
        </p:nvPicPr>
        <p:blipFill rotWithShape="1">
          <a:blip r:embed="rId6">
            <a:alphaModFix/>
          </a:blip>
          <a:srcRect b="0" l="0" r="0" t="0"/>
          <a:stretch/>
        </p:blipFill>
        <p:spPr>
          <a:xfrm>
            <a:off x="6931025" y="381000"/>
            <a:ext cx="2212975" cy="639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3"/>
          <p:cNvPicPr preferRelativeResize="0"/>
          <p:nvPr/>
        </p:nvPicPr>
        <p:blipFill rotWithShape="1">
          <a:blip r:embed="rId3">
            <a:alphaModFix/>
          </a:blip>
          <a:srcRect b="0" l="0" r="0" t="0"/>
          <a:stretch/>
        </p:blipFill>
        <p:spPr>
          <a:xfrm>
            <a:off x="1066800" y="0"/>
            <a:ext cx="70993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0" y="0"/>
            <a:ext cx="46069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28.6: A Circulating Charged Particle:</a:t>
            </a:r>
            <a:endParaRPr/>
          </a:p>
        </p:txBody>
      </p:sp>
      <p:sp>
        <p:nvSpPr>
          <p:cNvPr id="178" name="Google Shape;178;p24"/>
          <p:cNvSpPr txBox="1"/>
          <p:nvPr/>
        </p:nvSpPr>
        <p:spPr>
          <a:xfrm>
            <a:off x="0" y="381000"/>
            <a:ext cx="4648200" cy="3846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Consider a particle of charge magnitude |</a:t>
            </a:r>
            <a:r>
              <a:rPr b="0" i="1" lang="en-US" sz="1600" u="none" cap="none" strike="noStrike">
                <a:solidFill>
                  <a:schemeClr val="dk1"/>
                </a:solidFill>
                <a:latin typeface="Times New Roman"/>
                <a:ea typeface="Times New Roman"/>
                <a:cs typeface="Times New Roman"/>
                <a:sym typeface="Times New Roman"/>
              </a:rPr>
              <a:t>q| </a:t>
            </a:r>
            <a:r>
              <a:rPr b="0" i="0" lang="en-US" sz="1600" u="none" cap="none" strike="noStrike">
                <a:solidFill>
                  <a:schemeClr val="dk1"/>
                </a:solidFill>
                <a:latin typeface="Times New Roman"/>
                <a:ea typeface="Times New Roman"/>
                <a:cs typeface="Times New Roman"/>
                <a:sym typeface="Times New Roman"/>
              </a:rPr>
              <a:t>and mass </a:t>
            </a:r>
            <a:r>
              <a:rPr b="0" i="1" lang="en-US" sz="1600" u="none" cap="none" strike="noStrike">
                <a:solidFill>
                  <a:schemeClr val="dk1"/>
                </a:solidFill>
                <a:latin typeface="Times New Roman"/>
                <a:ea typeface="Times New Roman"/>
                <a:cs typeface="Times New Roman"/>
                <a:sym typeface="Times New Roman"/>
              </a:rPr>
              <a:t>m </a:t>
            </a:r>
            <a:r>
              <a:rPr b="0" i="0" lang="en-US" sz="1600" u="none" cap="none" strike="noStrike">
                <a:solidFill>
                  <a:schemeClr val="dk1"/>
                </a:solidFill>
                <a:latin typeface="Times New Roman"/>
                <a:ea typeface="Times New Roman"/>
                <a:cs typeface="Times New Roman"/>
                <a:sym typeface="Times New Roman"/>
              </a:rPr>
              <a:t>moving perpendicular to a uniform magnetic field </a:t>
            </a:r>
            <a:r>
              <a:rPr b="1" i="1" lang="en-US" sz="1600" u="none" cap="none" strike="noStrike">
                <a:solidFill>
                  <a:schemeClr val="dk1"/>
                </a:solidFill>
                <a:latin typeface="Times New Roman"/>
                <a:ea typeface="Times New Roman"/>
                <a:cs typeface="Times New Roman"/>
                <a:sym typeface="Times New Roman"/>
              </a:rPr>
              <a:t>B</a:t>
            </a:r>
            <a:r>
              <a:rPr b="0" i="0" lang="en-US" sz="1600" u="none" cap="none" strike="noStrike">
                <a:solidFill>
                  <a:schemeClr val="dk1"/>
                </a:solidFill>
                <a:latin typeface="Times New Roman"/>
                <a:ea typeface="Times New Roman"/>
                <a:cs typeface="Times New Roman"/>
                <a:sym typeface="Times New Roman"/>
              </a:rPr>
              <a:t>, at speed </a:t>
            </a:r>
            <a:r>
              <a:rPr b="0" i="1" lang="en-US" sz="1600" u="none" cap="none" strike="noStrike">
                <a:solidFill>
                  <a:schemeClr val="dk1"/>
                </a:solidFill>
                <a:latin typeface="Times New Roman"/>
                <a:ea typeface="Times New Roman"/>
                <a:cs typeface="Times New Roman"/>
                <a:sym typeface="Times New Roman"/>
              </a:rPr>
              <a:t>v.</a:t>
            </a:r>
            <a:endParaRPr/>
          </a:p>
          <a:p>
            <a:pPr indent="0" lvl="0" marL="0" marR="0" rtl="0" algn="l">
              <a:lnSpc>
                <a:spcPct val="100000"/>
              </a:lnSpc>
              <a:spcBef>
                <a:spcPts val="0"/>
              </a:spcBef>
              <a:spcAft>
                <a:spcPts val="0"/>
              </a:spcAft>
              <a:buClr>
                <a:schemeClr val="dk1"/>
              </a:buClr>
              <a:buSzPts val="1600"/>
              <a:buFont typeface="Times New Roman"/>
              <a:buNone/>
            </a:pPr>
            <a:r>
              <a:t/>
            </a:r>
            <a:endParaRPr b="0" i="1"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The magnetic force continuously deflects the particle, and since </a:t>
            </a:r>
            <a:r>
              <a:rPr b="1" i="1" lang="en-US" sz="1600" u="none" cap="none" strike="noStrike">
                <a:solidFill>
                  <a:schemeClr val="dk1"/>
                </a:solidFill>
                <a:latin typeface="Times New Roman"/>
                <a:ea typeface="Times New Roman"/>
                <a:cs typeface="Times New Roman"/>
                <a:sym typeface="Times New Roman"/>
              </a:rPr>
              <a:t>B</a:t>
            </a:r>
            <a:r>
              <a:rPr b="0" i="0" lang="en-US" sz="1600" u="none" cap="none" strike="noStrike">
                <a:solidFill>
                  <a:schemeClr val="dk1"/>
                </a:solidFill>
                <a:latin typeface="Times New Roman"/>
                <a:ea typeface="Times New Roman"/>
                <a:cs typeface="Times New Roman"/>
                <a:sym typeface="Times New Roman"/>
              </a:rPr>
              <a:t> and </a:t>
            </a:r>
            <a:r>
              <a:rPr b="1" i="1" lang="en-US" sz="1600" u="none" cap="none" strike="noStrike">
                <a:solidFill>
                  <a:schemeClr val="dk1"/>
                </a:solidFill>
                <a:latin typeface="Times New Roman"/>
                <a:ea typeface="Times New Roman"/>
                <a:cs typeface="Times New Roman"/>
                <a:sym typeface="Times New Roman"/>
              </a:rPr>
              <a:t>v</a:t>
            </a:r>
            <a:r>
              <a:rPr b="0" i="0" lang="en-US" sz="1600" u="none" cap="none" strike="noStrike">
                <a:solidFill>
                  <a:schemeClr val="dk1"/>
                </a:solidFill>
                <a:latin typeface="Times New Roman"/>
                <a:ea typeface="Times New Roman"/>
                <a:cs typeface="Times New Roman"/>
                <a:sym typeface="Times New Roman"/>
              </a:rPr>
              <a:t> are always perpendicular to each other, this deflection causes the particle  to follow a circular path. </a:t>
            </a:r>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The magnetic force acting on the particle has a magnitude of |</a:t>
            </a:r>
            <a:r>
              <a:rPr b="0" i="1" lang="en-US" sz="1600" u="none" cap="none" strike="noStrike">
                <a:solidFill>
                  <a:schemeClr val="dk1"/>
                </a:solidFill>
                <a:latin typeface="Times New Roman"/>
                <a:ea typeface="Times New Roman"/>
                <a:cs typeface="Times New Roman"/>
                <a:sym typeface="Times New Roman"/>
              </a:rPr>
              <a:t>q|vB.</a:t>
            </a:r>
            <a:endParaRPr/>
          </a:p>
          <a:p>
            <a:pPr indent="0" lvl="0" marL="0" marR="0" rtl="0" algn="l">
              <a:lnSpc>
                <a:spcPct val="100000"/>
              </a:lnSpc>
              <a:spcBef>
                <a:spcPts val="0"/>
              </a:spcBef>
              <a:spcAft>
                <a:spcPts val="0"/>
              </a:spcAft>
              <a:buClr>
                <a:schemeClr val="dk1"/>
              </a:buClr>
              <a:buSzPts val="1600"/>
              <a:buFont typeface="Times New Roman"/>
              <a:buNone/>
            </a:pPr>
            <a:r>
              <a:t/>
            </a:r>
            <a:endParaRPr b="0" i="1"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cap="none" strike="noStrike">
                <a:solidFill>
                  <a:schemeClr val="dk1"/>
                </a:solidFill>
                <a:latin typeface="Times New Roman"/>
                <a:ea typeface="Times New Roman"/>
                <a:cs typeface="Times New Roman"/>
                <a:sym typeface="Times New Roman"/>
              </a:rPr>
              <a:t>For uniform circular motion</a:t>
            </a:r>
            <a:endParaRPr b="0" i="1"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1" sz="1800" u="none">
              <a:solidFill>
                <a:schemeClr val="dk1"/>
              </a:solidFill>
              <a:latin typeface="Times New Roman"/>
              <a:ea typeface="Times New Roman"/>
              <a:cs typeface="Times New Roman"/>
              <a:sym typeface="Times New Roman"/>
            </a:endParaRPr>
          </a:p>
        </p:txBody>
      </p:sp>
      <p:pic>
        <p:nvPicPr>
          <p:cNvPr id="179" name="Google Shape;179;p24"/>
          <p:cNvPicPr preferRelativeResize="0"/>
          <p:nvPr/>
        </p:nvPicPr>
        <p:blipFill rotWithShape="1">
          <a:blip r:embed="rId3">
            <a:alphaModFix/>
          </a:blip>
          <a:srcRect b="0" l="0" r="0" t="0"/>
          <a:stretch/>
        </p:blipFill>
        <p:spPr>
          <a:xfrm>
            <a:off x="2667000" y="3200400"/>
            <a:ext cx="1081087" cy="503237"/>
          </a:xfrm>
          <a:prstGeom prst="rect">
            <a:avLst/>
          </a:prstGeom>
          <a:noFill/>
          <a:ln>
            <a:noFill/>
          </a:ln>
        </p:spPr>
      </p:pic>
      <p:pic>
        <p:nvPicPr>
          <p:cNvPr id="180" name="Google Shape;180;p24"/>
          <p:cNvPicPr preferRelativeResize="0"/>
          <p:nvPr/>
        </p:nvPicPr>
        <p:blipFill rotWithShape="1">
          <a:blip r:embed="rId4">
            <a:alphaModFix/>
          </a:blip>
          <a:srcRect b="0" l="0" r="0" t="0"/>
          <a:stretch/>
        </p:blipFill>
        <p:spPr>
          <a:xfrm>
            <a:off x="838200" y="3810000"/>
            <a:ext cx="1449387" cy="592137"/>
          </a:xfrm>
          <a:prstGeom prst="rect">
            <a:avLst/>
          </a:prstGeom>
          <a:noFill/>
          <a:ln>
            <a:noFill/>
          </a:ln>
        </p:spPr>
      </p:pic>
      <p:sp>
        <p:nvSpPr>
          <p:cNvPr id="181" name="Google Shape;181;p24"/>
          <p:cNvSpPr/>
          <p:nvPr/>
        </p:nvSpPr>
        <p:spPr>
          <a:xfrm>
            <a:off x="304800" y="3962400"/>
            <a:ext cx="381000" cy="152400"/>
          </a:xfrm>
          <a:prstGeom prst="rightArrow">
            <a:avLst>
              <a:gd fmla="val 17280" name="adj1"/>
              <a:gd fmla="val 50000" name="adj2"/>
            </a:avLst>
          </a:prstGeom>
          <a:solidFill>
            <a:srgbClr val="FFFFFF"/>
          </a:solidFill>
          <a:ln cap="flat" cmpd="sng" w="25400">
            <a:solidFill>
              <a:srgbClr val="BCBC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82" name="Google Shape;182;p24"/>
          <p:cNvGrpSpPr/>
          <p:nvPr/>
        </p:nvGrpSpPr>
        <p:grpSpPr>
          <a:xfrm>
            <a:off x="304800" y="4371975"/>
            <a:ext cx="3657600" cy="2181225"/>
            <a:chOff x="0" y="3733800"/>
            <a:chExt cx="4629150" cy="2867025"/>
          </a:xfrm>
        </p:grpSpPr>
        <p:pic>
          <p:nvPicPr>
            <p:cNvPr id="183" name="Google Shape;183;p24"/>
            <p:cNvPicPr preferRelativeResize="0"/>
            <p:nvPr/>
          </p:nvPicPr>
          <p:blipFill rotWithShape="1">
            <a:blip r:embed="rId5">
              <a:alphaModFix/>
            </a:blip>
            <a:srcRect b="0" l="0" r="0" t="0"/>
            <a:stretch/>
          </p:blipFill>
          <p:spPr>
            <a:xfrm>
              <a:off x="609600" y="3733800"/>
              <a:ext cx="2266950" cy="714375"/>
            </a:xfrm>
            <a:prstGeom prst="rect">
              <a:avLst/>
            </a:prstGeom>
            <a:noFill/>
            <a:ln>
              <a:noFill/>
            </a:ln>
          </p:spPr>
        </p:pic>
        <p:pic>
          <p:nvPicPr>
            <p:cNvPr id="184" name="Google Shape;184;p24"/>
            <p:cNvPicPr preferRelativeResize="0"/>
            <p:nvPr/>
          </p:nvPicPr>
          <p:blipFill rotWithShape="1">
            <a:blip r:embed="rId6">
              <a:alphaModFix/>
            </a:blip>
            <a:srcRect b="0" l="0" r="0" t="0"/>
            <a:stretch/>
          </p:blipFill>
          <p:spPr>
            <a:xfrm>
              <a:off x="0" y="4495800"/>
              <a:ext cx="4629150" cy="685800"/>
            </a:xfrm>
            <a:prstGeom prst="rect">
              <a:avLst/>
            </a:prstGeom>
            <a:noFill/>
            <a:ln>
              <a:noFill/>
            </a:ln>
          </p:spPr>
        </p:pic>
        <p:pic>
          <p:nvPicPr>
            <p:cNvPr id="185" name="Google Shape;185;p24"/>
            <p:cNvPicPr preferRelativeResize="0"/>
            <p:nvPr/>
          </p:nvPicPr>
          <p:blipFill rotWithShape="1">
            <a:blip r:embed="rId7">
              <a:alphaModFix/>
            </a:blip>
            <a:srcRect b="0" l="0" r="0" t="0"/>
            <a:stretch/>
          </p:blipFill>
          <p:spPr>
            <a:xfrm>
              <a:off x="457200" y="5257800"/>
              <a:ext cx="3162300" cy="638175"/>
            </a:xfrm>
            <a:prstGeom prst="rect">
              <a:avLst/>
            </a:prstGeom>
            <a:noFill/>
            <a:ln>
              <a:noFill/>
            </a:ln>
          </p:spPr>
        </p:pic>
        <p:pic>
          <p:nvPicPr>
            <p:cNvPr id="186" name="Google Shape;186;p24"/>
            <p:cNvPicPr preferRelativeResize="0"/>
            <p:nvPr/>
          </p:nvPicPr>
          <p:blipFill rotWithShape="1">
            <a:blip r:embed="rId8">
              <a:alphaModFix/>
            </a:blip>
            <a:srcRect b="0" l="0" r="0" t="0"/>
            <a:stretch/>
          </p:blipFill>
          <p:spPr>
            <a:xfrm>
              <a:off x="381000" y="5943600"/>
              <a:ext cx="3914775" cy="657225"/>
            </a:xfrm>
            <a:prstGeom prst="rect">
              <a:avLst/>
            </a:prstGeom>
            <a:noFill/>
            <a:ln>
              <a:noFill/>
            </a:ln>
          </p:spPr>
        </p:pic>
      </p:grpSp>
      <p:pic>
        <p:nvPicPr>
          <p:cNvPr id="187" name="Google Shape;187;p24"/>
          <p:cNvPicPr preferRelativeResize="0"/>
          <p:nvPr/>
        </p:nvPicPr>
        <p:blipFill rotWithShape="1">
          <a:blip r:embed="rId9">
            <a:alphaModFix/>
          </a:blip>
          <a:srcRect b="0" l="0" r="0" t="0"/>
          <a:stretch/>
        </p:blipFill>
        <p:spPr>
          <a:xfrm>
            <a:off x="4857750" y="152400"/>
            <a:ext cx="4286250" cy="4286250"/>
          </a:xfrm>
          <a:prstGeom prst="rect">
            <a:avLst/>
          </a:prstGeom>
          <a:noFill/>
          <a:ln>
            <a:noFill/>
          </a:ln>
        </p:spPr>
      </p:pic>
      <p:sp>
        <p:nvSpPr>
          <p:cNvPr id="188" name="Google Shape;188;p24"/>
          <p:cNvSpPr txBox="1"/>
          <p:nvPr/>
        </p:nvSpPr>
        <p:spPr>
          <a:xfrm>
            <a:off x="4419600" y="4495800"/>
            <a:ext cx="4648200" cy="2246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Times New Roman"/>
              <a:buNone/>
            </a:pPr>
            <a:r>
              <a:rPr b="1" i="0" lang="en-US" sz="1400" u="none">
                <a:solidFill>
                  <a:schemeClr val="dk1"/>
                </a:solidFill>
                <a:latin typeface="Times New Roman"/>
                <a:ea typeface="Times New Roman"/>
                <a:cs typeface="Times New Roman"/>
                <a:sym typeface="Times New Roman"/>
              </a:rPr>
              <a:t>Fig. 28-10 </a:t>
            </a:r>
            <a:r>
              <a:rPr b="0" i="0" lang="en-US" sz="1400" u="none">
                <a:solidFill>
                  <a:schemeClr val="dk1"/>
                </a:solidFill>
                <a:latin typeface="Times New Roman"/>
                <a:ea typeface="Times New Roman"/>
                <a:cs typeface="Times New Roman"/>
                <a:sym typeface="Times New Roman"/>
              </a:rPr>
              <a:t>Electrons circulating in a chamber containing gas at low pressure (their path is the glowing circle). </a:t>
            </a:r>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A uniform magnetic field, B, pointing directly out of the plane of the page, fills the chamber. </a:t>
            </a:r>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rPr b="0" i="0" lang="en-US" sz="1400" u="none">
                <a:solidFill>
                  <a:schemeClr val="dk1"/>
                </a:solidFill>
                <a:latin typeface="Times New Roman"/>
                <a:ea typeface="Times New Roman"/>
                <a:cs typeface="Times New Roman"/>
                <a:sym typeface="Times New Roman"/>
              </a:rPr>
              <a:t>Note the radially directed magnetic force </a:t>
            </a:r>
            <a:r>
              <a:rPr b="0" i="1" lang="en-US" sz="1400" u="none">
                <a:solidFill>
                  <a:schemeClr val="dk1"/>
                </a:solidFill>
                <a:latin typeface="Times New Roman"/>
                <a:ea typeface="Times New Roman"/>
                <a:cs typeface="Times New Roman"/>
                <a:sym typeface="Times New Roman"/>
              </a:rPr>
              <a:t>F</a:t>
            </a:r>
            <a:r>
              <a:rPr b="0" baseline="-25000" i="1" lang="en-US" sz="1400" u="none">
                <a:solidFill>
                  <a:schemeClr val="dk1"/>
                </a:solidFill>
                <a:latin typeface="Times New Roman"/>
                <a:ea typeface="Times New Roman"/>
                <a:cs typeface="Times New Roman"/>
                <a:sym typeface="Times New Roman"/>
              </a:rPr>
              <a:t>B</a:t>
            </a:r>
            <a:r>
              <a:rPr b="0" i="1" lang="en-US" sz="1400" u="none">
                <a:solidFill>
                  <a:schemeClr val="dk1"/>
                </a:solidFill>
                <a:latin typeface="Times New Roman"/>
                <a:ea typeface="Times New Roman"/>
                <a:cs typeface="Times New Roman"/>
                <a:sym typeface="Times New Roman"/>
              </a:rPr>
              <a:t> ; </a:t>
            </a:r>
            <a:r>
              <a:rPr b="0" i="0" lang="en-US" sz="1400" u="none">
                <a:solidFill>
                  <a:schemeClr val="dk1"/>
                </a:solidFill>
                <a:latin typeface="Times New Roman"/>
                <a:ea typeface="Times New Roman"/>
                <a:cs typeface="Times New Roman"/>
                <a:sym typeface="Times New Roman"/>
              </a:rPr>
              <a:t>for circular motion to occur, </a:t>
            </a:r>
            <a:r>
              <a:rPr b="0" i="1" lang="en-US" sz="1400" u="none">
                <a:solidFill>
                  <a:schemeClr val="dk1"/>
                </a:solidFill>
                <a:latin typeface="Times New Roman"/>
                <a:ea typeface="Times New Roman"/>
                <a:cs typeface="Times New Roman"/>
                <a:sym typeface="Times New Roman"/>
              </a:rPr>
              <a:t>F</a:t>
            </a:r>
            <a:r>
              <a:rPr b="0" baseline="-25000" i="1" lang="en-US" sz="1400" u="none">
                <a:solidFill>
                  <a:schemeClr val="dk1"/>
                </a:solidFill>
                <a:latin typeface="Times New Roman"/>
                <a:ea typeface="Times New Roman"/>
                <a:cs typeface="Times New Roman"/>
                <a:sym typeface="Times New Roman"/>
              </a:rPr>
              <a:t>B</a:t>
            </a:r>
            <a:r>
              <a:rPr b="0" i="1" lang="en-US" sz="1400" u="none">
                <a:solidFill>
                  <a:schemeClr val="dk1"/>
                </a:solidFill>
                <a:latin typeface="Times New Roman"/>
                <a:ea typeface="Times New Roman"/>
                <a:cs typeface="Times New Roman"/>
                <a:sym typeface="Times New Roman"/>
              </a:rPr>
              <a:t> </a:t>
            </a:r>
            <a:r>
              <a:rPr b="0" i="0" lang="en-US" sz="1400" u="none">
                <a:solidFill>
                  <a:schemeClr val="dk1"/>
                </a:solidFill>
                <a:latin typeface="Times New Roman"/>
                <a:ea typeface="Times New Roman"/>
                <a:cs typeface="Times New Roman"/>
                <a:sym typeface="Times New Roman"/>
              </a:rPr>
              <a:t>must point toward the center of the circle, </a:t>
            </a:r>
            <a:endParaRPr/>
          </a:p>
          <a:p>
            <a:pPr indent="0" lvl="0" marL="0" marR="0" rtl="0" algn="l">
              <a:lnSpc>
                <a:spcPct val="100000"/>
              </a:lnSpc>
              <a:spcBef>
                <a:spcPts val="0"/>
              </a:spcBef>
              <a:spcAft>
                <a:spcPts val="0"/>
              </a:spcAft>
              <a:buClr>
                <a:schemeClr val="dk1"/>
              </a:buClr>
              <a:buSzPts val="1400"/>
              <a:buFont typeface="Times New Roman"/>
              <a:buNone/>
            </a:pPr>
            <a:r>
              <a:t/>
            </a:r>
            <a:endParaRPr b="0" i="1"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rPr b="0" i="1" lang="en-US" sz="1400" u="none">
                <a:solidFill>
                  <a:schemeClr val="dk1"/>
                </a:solidFill>
                <a:latin typeface="Times New Roman"/>
                <a:ea typeface="Times New Roman"/>
                <a:cs typeface="Times New Roman"/>
                <a:sym typeface="Times New Roman"/>
              </a:rPr>
              <a:t>(Courtesy John Le P.Webb, Sussex University, England)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rotWithShape="1">
          <a:blip r:embed="rId3">
            <a:alphaModFix/>
          </a:blip>
          <a:srcRect b="0" l="0" r="0" t="0"/>
          <a:stretch/>
        </p:blipFill>
        <p:spPr>
          <a:xfrm>
            <a:off x="0" y="457200"/>
            <a:ext cx="9097962" cy="5105400"/>
          </a:xfrm>
          <a:prstGeom prst="rect">
            <a:avLst/>
          </a:prstGeom>
          <a:noFill/>
          <a:ln>
            <a:noFill/>
          </a:ln>
        </p:spPr>
      </p:pic>
      <p:sp>
        <p:nvSpPr>
          <p:cNvPr id="194" name="Google Shape;194;p25"/>
          <p:cNvSpPr txBox="1"/>
          <p:nvPr/>
        </p:nvSpPr>
        <p:spPr>
          <a:xfrm>
            <a:off x="0" y="-76200"/>
            <a:ext cx="67675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000"/>
              <a:buFont typeface="Times New Roman"/>
              <a:buNone/>
            </a:pPr>
            <a:r>
              <a:rPr b="1" i="0" lang="en-US" sz="2000" u="none">
                <a:solidFill>
                  <a:srgbClr val="FF3300"/>
                </a:solidFill>
                <a:latin typeface="Times New Roman"/>
                <a:ea typeface="Times New Roman"/>
                <a:cs typeface="Times New Roman"/>
                <a:sym typeface="Times New Roman"/>
              </a:rPr>
              <a:t>Example, Accelerating a Charged Particle in a Synchrotron: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nvSpPr>
        <p:spPr>
          <a:xfrm>
            <a:off x="0" y="0"/>
            <a:ext cx="33877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28.8: Magnetic Force on a </a:t>
            </a:r>
            <a:endParaRPr/>
          </a:p>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Current-Carrying Wire:</a:t>
            </a:r>
            <a:endParaRPr/>
          </a:p>
        </p:txBody>
      </p:sp>
      <p:pic>
        <p:nvPicPr>
          <p:cNvPr id="200" name="Google Shape;200;p26"/>
          <p:cNvPicPr preferRelativeResize="0"/>
          <p:nvPr/>
        </p:nvPicPr>
        <p:blipFill rotWithShape="1">
          <a:blip r:embed="rId3">
            <a:alphaModFix/>
          </a:blip>
          <a:srcRect b="0" l="0" r="0" t="0"/>
          <a:stretch/>
        </p:blipFill>
        <p:spPr>
          <a:xfrm>
            <a:off x="4876800" y="238125"/>
            <a:ext cx="4033837" cy="5629275"/>
          </a:xfrm>
          <a:prstGeom prst="rect">
            <a:avLst/>
          </a:prstGeom>
          <a:noFill/>
          <a:ln>
            <a:noFill/>
          </a:ln>
        </p:spPr>
      </p:pic>
      <p:pic>
        <p:nvPicPr>
          <p:cNvPr id="201" name="Google Shape;201;p26"/>
          <p:cNvPicPr preferRelativeResize="0"/>
          <p:nvPr/>
        </p:nvPicPr>
        <p:blipFill rotWithShape="1">
          <a:blip r:embed="rId4">
            <a:alphaModFix/>
          </a:blip>
          <a:srcRect b="0" l="0" r="0" t="0"/>
          <a:stretch/>
        </p:blipFill>
        <p:spPr>
          <a:xfrm>
            <a:off x="457200" y="1447800"/>
            <a:ext cx="4114800" cy="24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nvSpPr>
        <p:spPr>
          <a:xfrm>
            <a:off x="0" y="0"/>
            <a:ext cx="338772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28.8: Magnetic Force on a </a:t>
            </a:r>
            <a:endParaRPr/>
          </a:p>
          <a:p>
            <a:pPr indent="0" lvl="0" marL="0" marR="0" rtl="0" algn="l">
              <a:lnSpc>
                <a:spcPct val="100000"/>
              </a:lnSpc>
              <a:spcBef>
                <a:spcPts val="0"/>
              </a:spcBef>
              <a:spcAft>
                <a:spcPts val="0"/>
              </a:spcAft>
              <a:buClr>
                <a:srgbClr val="0070C0"/>
              </a:buClr>
              <a:buSzPts val="2000"/>
              <a:buFont typeface="Arial"/>
              <a:buNone/>
            </a:pPr>
            <a:r>
              <a:rPr b="1" i="1" lang="en-US" sz="2000" u="none">
                <a:solidFill>
                  <a:srgbClr val="0070C0"/>
                </a:solidFill>
                <a:latin typeface="Arial"/>
                <a:ea typeface="Arial"/>
                <a:cs typeface="Arial"/>
                <a:sym typeface="Arial"/>
              </a:rPr>
              <a:t>Current-Carrying Wire:</a:t>
            </a:r>
            <a:endParaRPr/>
          </a:p>
        </p:txBody>
      </p:sp>
      <p:pic>
        <p:nvPicPr>
          <p:cNvPr id="207" name="Google Shape;207;p27"/>
          <p:cNvPicPr preferRelativeResize="0"/>
          <p:nvPr/>
        </p:nvPicPr>
        <p:blipFill rotWithShape="1">
          <a:blip r:embed="rId3">
            <a:alphaModFix/>
          </a:blip>
          <a:srcRect b="0" l="0" r="0" t="0"/>
          <a:stretch/>
        </p:blipFill>
        <p:spPr>
          <a:xfrm>
            <a:off x="0" y="762000"/>
            <a:ext cx="4191000" cy="4495800"/>
          </a:xfrm>
          <a:prstGeom prst="rect">
            <a:avLst/>
          </a:prstGeom>
          <a:noFill/>
          <a:ln>
            <a:noFill/>
          </a:ln>
        </p:spPr>
      </p:pic>
      <p:sp>
        <p:nvSpPr>
          <p:cNvPr id="208" name="Google Shape;208;p27"/>
          <p:cNvSpPr txBox="1"/>
          <p:nvPr/>
        </p:nvSpPr>
        <p:spPr>
          <a:xfrm>
            <a:off x="4267200" y="304800"/>
            <a:ext cx="4724400" cy="5078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Consider a length </a:t>
            </a:r>
            <a:r>
              <a:rPr b="0" i="1" lang="en-US" sz="1800" u="none">
                <a:solidFill>
                  <a:schemeClr val="dk1"/>
                </a:solidFill>
                <a:latin typeface="Times New Roman"/>
                <a:ea typeface="Times New Roman"/>
                <a:cs typeface="Times New Roman"/>
                <a:sym typeface="Times New Roman"/>
              </a:rPr>
              <a:t>L </a:t>
            </a:r>
            <a:r>
              <a:rPr b="0" i="0" lang="en-US" sz="1800" u="none">
                <a:solidFill>
                  <a:schemeClr val="dk1"/>
                </a:solidFill>
                <a:latin typeface="Times New Roman"/>
                <a:ea typeface="Times New Roman"/>
                <a:cs typeface="Times New Roman"/>
                <a:sym typeface="Times New Roman"/>
              </a:rPr>
              <a:t>of the wire in the figure. All the conduction electrons in this section of wire will drift past plane </a:t>
            </a:r>
            <a:r>
              <a:rPr b="0" i="1" lang="en-US" sz="1800" u="none">
                <a:solidFill>
                  <a:schemeClr val="dk1"/>
                </a:solidFill>
                <a:latin typeface="Times New Roman"/>
                <a:ea typeface="Times New Roman"/>
                <a:cs typeface="Times New Roman"/>
                <a:sym typeface="Times New Roman"/>
              </a:rPr>
              <a:t>xx </a:t>
            </a:r>
            <a:r>
              <a:rPr b="0" i="0" lang="en-US" sz="1800" u="none">
                <a:solidFill>
                  <a:schemeClr val="dk1"/>
                </a:solidFill>
                <a:latin typeface="Times New Roman"/>
                <a:ea typeface="Times New Roman"/>
                <a:cs typeface="Times New Roman"/>
                <a:sym typeface="Times New Roman"/>
              </a:rPr>
              <a:t>in a time</a:t>
            </a:r>
            <a:r>
              <a:rPr b="0" i="1" lang="en-US" sz="1800" u="none">
                <a:solidFill>
                  <a:schemeClr val="dk1"/>
                </a:solidFill>
                <a:latin typeface="Times New Roman"/>
                <a:ea typeface="Times New Roman"/>
                <a:cs typeface="Times New Roman"/>
                <a:sym typeface="Times New Roman"/>
              </a:rPr>
              <a:t> t =L/vd.</a:t>
            </a:r>
            <a:endParaRPr/>
          </a:p>
          <a:p>
            <a:pPr indent="0" lvl="0" marL="0" marR="0" rtl="0" algn="l">
              <a:lnSpc>
                <a:spcPct val="100000"/>
              </a:lnSpc>
              <a:spcBef>
                <a:spcPts val="0"/>
              </a:spcBef>
              <a:spcAft>
                <a:spcPts val="0"/>
              </a:spcAft>
              <a:buClr>
                <a:schemeClr val="dk1"/>
              </a:buClr>
              <a:buSzPts val="1800"/>
              <a:buFont typeface="Times New Roman"/>
              <a:buNone/>
            </a:pPr>
            <a:r>
              <a:t/>
            </a:r>
            <a:endParaRPr b="0" i="1"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Thus, in that time a charge will pass through that plane that is given by</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Here </a:t>
            </a:r>
            <a:r>
              <a:rPr b="1" i="1" lang="en-US" sz="1800" u="none">
                <a:solidFill>
                  <a:schemeClr val="dk1"/>
                </a:solidFill>
                <a:latin typeface="Times New Roman"/>
                <a:ea typeface="Times New Roman"/>
                <a:cs typeface="Times New Roman"/>
                <a:sym typeface="Times New Roman"/>
              </a:rPr>
              <a:t>L</a:t>
            </a:r>
            <a:r>
              <a:rPr b="0" i="0" lang="en-US" sz="1800" u="none">
                <a:solidFill>
                  <a:schemeClr val="dk1"/>
                </a:solidFill>
                <a:latin typeface="Times New Roman"/>
                <a:ea typeface="Times New Roman"/>
                <a:cs typeface="Times New Roman"/>
                <a:sym typeface="Times New Roman"/>
              </a:rPr>
              <a:t> is a length vector that has magnitude</a:t>
            </a:r>
            <a:r>
              <a:rPr b="0" i="1" lang="en-US" sz="1800" u="none">
                <a:solidFill>
                  <a:schemeClr val="dk1"/>
                </a:solidFill>
                <a:latin typeface="Times New Roman"/>
                <a:ea typeface="Times New Roman"/>
                <a:cs typeface="Times New Roman"/>
                <a:sym typeface="Times New Roman"/>
              </a:rPr>
              <a:t> L </a:t>
            </a:r>
            <a:r>
              <a:rPr b="0" i="0" lang="en-US" sz="1800" u="none">
                <a:solidFill>
                  <a:schemeClr val="dk1"/>
                </a:solidFill>
                <a:latin typeface="Times New Roman"/>
                <a:ea typeface="Times New Roman"/>
                <a:cs typeface="Times New Roman"/>
                <a:sym typeface="Times New Roman"/>
              </a:rPr>
              <a:t>and is directed along the wire segment in the direction of the (conventional) current.</a:t>
            </a:r>
            <a:endParaRPr/>
          </a:p>
        </p:txBody>
      </p:sp>
      <p:grpSp>
        <p:nvGrpSpPr>
          <p:cNvPr id="209" name="Google Shape;209;p27"/>
          <p:cNvGrpSpPr/>
          <p:nvPr/>
        </p:nvGrpSpPr>
        <p:grpSpPr>
          <a:xfrm>
            <a:off x="4876800" y="1752600"/>
            <a:ext cx="3838575" cy="2371725"/>
            <a:chOff x="4876800" y="1752600"/>
            <a:chExt cx="3838575" cy="2371725"/>
          </a:xfrm>
        </p:grpSpPr>
        <p:pic>
          <p:nvPicPr>
            <p:cNvPr id="210" name="Google Shape;210;p27"/>
            <p:cNvPicPr preferRelativeResize="0"/>
            <p:nvPr/>
          </p:nvPicPr>
          <p:blipFill rotWithShape="1">
            <a:blip r:embed="rId4">
              <a:alphaModFix/>
            </a:blip>
            <a:srcRect b="0" l="0" r="0" t="0"/>
            <a:stretch/>
          </p:blipFill>
          <p:spPr>
            <a:xfrm>
              <a:off x="6553200" y="1752600"/>
              <a:ext cx="1281113" cy="595677"/>
            </a:xfrm>
            <a:prstGeom prst="rect">
              <a:avLst/>
            </a:prstGeom>
            <a:noFill/>
            <a:ln>
              <a:noFill/>
            </a:ln>
          </p:spPr>
        </p:pic>
        <p:pic>
          <p:nvPicPr>
            <p:cNvPr id="211" name="Google Shape;211;p27"/>
            <p:cNvPicPr preferRelativeResize="0"/>
            <p:nvPr/>
          </p:nvPicPr>
          <p:blipFill rotWithShape="1">
            <a:blip r:embed="rId5">
              <a:alphaModFix/>
            </a:blip>
            <a:srcRect b="0" l="0" r="0" t="0"/>
            <a:stretch/>
          </p:blipFill>
          <p:spPr>
            <a:xfrm>
              <a:off x="4953000" y="2286000"/>
              <a:ext cx="3376613" cy="633657"/>
            </a:xfrm>
            <a:prstGeom prst="rect">
              <a:avLst/>
            </a:prstGeom>
            <a:noFill/>
            <a:ln>
              <a:noFill/>
            </a:ln>
          </p:spPr>
        </p:pic>
        <p:pic>
          <p:nvPicPr>
            <p:cNvPr id="212" name="Google Shape;212;p27"/>
            <p:cNvPicPr preferRelativeResize="0"/>
            <p:nvPr/>
          </p:nvPicPr>
          <p:blipFill rotWithShape="1">
            <a:blip r:embed="rId6">
              <a:alphaModFix/>
            </a:blip>
            <a:srcRect b="0" l="0" r="0" t="0"/>
            <a:stretch/>
          </p:blipFill>
          <p:spPr>
            <a:xfrm>
              <a:off x="6324600" y="3148780"/>
              <a:ext cx="1104900" cy="356419"/>
            </a:xfrm>
            <a:prstGeom prst="rect">
              <a:avLst/>
            </a:prstGeom>
            <a:noFill/>
            <a:ln>
              <a:noFill/>
            </a:ln>
          </p:spPr>
        </p:pic>
        <p:pic>
          <p:nvPicPr>
            <p:cNvPr id="213" name="Google Shape;213;p27"/>
            <p:cNvPicPr preferRelativeResize="0"/>
            <p:nvPr/>
          </p:nvPicPr>
          <p:blipFill rotWithShape="1">
            <a:blip r:embed="rId7">
              <a:alphaModFix/>
            </a:blip>
            <a:srcRect b="0" l="0" r="0" t="0"/>
            <a:stretch/>
          </p:blipFill>
          <p:spPr>
            <a:xfrm>
              <a:off x="4876800" y="3581400"/>
              <a:ext cx="3838575" cy="542925"/>
            </a:xfrm>
            <a:prstGeom prst="rect">
              <a:avLst/>
            </a:prstGeom>
            <a:noFill/>
            <a:ln>
              <a:noFill/>
            </a:ln>
          </p:spPr>
        </p:pic>
      </p:grpSp>
      <p:pic>
        <p:nvPicPr>
          <p:cNvPr id="214" name="Google Shape;214;p27"/>
          <p:cNvPicPr preferRelativeResize="0"/>
          <p:nvPr/>
        </p:nvPicPr>
        <p:blipFill rotWithShape="1">
          <a:blip r:embed="rId8">
            <a:alphaModFix/>
          </a:blip>
          <a:srcRect b="0" l="0" r="0" t="0"/>
          <a:stretch/>
        </p:blipFill>
        <p:spPr>
          <a:xfrm>
            <a:off x="5181600" y="5638800"/>
            <a:ext cx="2695575" cy="53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nvSpPr>
        <p:spPr>
          <a:xfrm>
            <a:off x="0" y="1295400"/>
            <a:ext cx="8686800" cy="2924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If a wire is not straight or the field is not uniform, we can imagine the wire broken up into small straight segments . The force on the wire as a whole is then the vector sum of all the forces on the segments that make it up. </a:t>
            </a:r>
            <a:endParaRPr/>
          </a:p>
          <a:p>
            <a:pPr indent="0" lvl="0" marL="0" marR="0" rtl="0" algn="l">
              <a:lnSpc>
                <a:spcPct val="100000"/>
              </a:lnSpc>
              <a:spcBef>
                <a:spcPts val="0"/>
              </a:spcBef>
              <a:spcAft>
                <a:spcPts val="0"/>
              </a:spcAft>
              <a:buClr>
                <a:schemeClr val="dk1"/>
              </a:buClr>
              <a:buSzPts val="1600"/>
              <a:buFont typeface="Times New Roman"/>
              <a:buNone/>
            </a:pPr>
            <a:r>
              <a:t/>
            </a:r>
            <a:endParaRPr b="0" i="0" sz="16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 the differential limit, we can write and we can find the resultant force on any given arrangement of currents by integrating Eq. 28-28 over that arrangement.</a:t>
            </a:r>
            <a:endParaRPr/>
          </a:p>
        </p:txBody>
      </p:sp>
      <p:pic>
        <p:nvPicPr>
          <p:cNvPr id="220" name="Google Shape;220;p28"/>
          <p:cNvPicPr preferRelativeResize="0"/>
          <p:nvPr/>
        </p:nvPicPr>
        <p:blipFill rotWithShape="1">
          <a:blip r:embed="rId3">
            <a:alphaModFix/>
          </a:blip>
          <a:srcRect b="0" l="0" r="0" t="0"/>
          <a:stretch/>
        </p:blipFill>
        <p:spPr>
          <a:xfrm>
            <a:off x="2971800" y="4267200"/>
            <a:ext cx="2695575" cy="53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0" l="0" r="0" t="0"/>
          <a:stretch/>
        </p:blipFill>
        <p:spPr>
          <a:xfrm>
            <a:off x="0" y="1252537"/>
            <a:ext cx="9144000" cy="5148262"/>
          </a:xfrm>
          <a:prstGeom prst="rect">
            <a:avLst/>
          </a:prstGeom>
          <a:noFill/>
          <a:ln>
            <a:noFill/>
          </a:ln>
        </p:spPr>
      </p:pic>
      <p:sp>
        <p:nvSpPr>
          <p:cNvPr id="226" name="Google Shape;226;p29"/>
          <p:cNvSpPr txBox="1"/>
          <p:nvPr/>
        </p:nvSpPr>
        <p:spPr>
          <a:xfrm>
            <a:off x="0" y="-76200"/>
            <a:ext cx="62420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000"/>
              <a:buFont typeface="Times New Roman"/>
              <a:buNone/>
            </a:pPr>
            <a:r>
              <a:rPr b="1" i="0" lang="en-US" sz="2000" u="none">
                <a:solidFill>
                  <a:srgbClr val="FF3300"/>
                </a:solidFill>
                <a:latin typeface="Times New Roman"/>
                <a:ea typeface="Times New Roman"/>
                <a:cs typeface="Times New Roman"/>
                <a:sym typeface="Times New Roman"/>
              </a:rPr>
              <a:t>Example, Magnetic Force on a Wire Carrying Current: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nvSpPr>
        <p:spPr>
          <a:xfrm>
            <a:off x="0" y="0"/>
            <a:ext cx="4797425"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28.2: What Produces Magnetic Field?:</a:t>
            </a:r>
            <a:endParaRPr/>
          </a:p>
        </p:txBody>
      </p:sp>
      <p:pic>
        <p:nvPicPr>
          <p:cNvPr id="96" name="Google Shape;96;p14"/>
          <p:cNvPicPr preferRelativeResize="0"/>
          <p:nvPr/>
        </p:nvPicPr>
        <p:blipFill rotWithShape="1">
          <a:blip r:embed="rId3">
            <a:alphaModFix/>
          </a:blip>
          <a:srcRect b="0" l="0" r="0" t="0"/>
          <a:stretch/>
        </p:blipFill>
        <p:spPr>
          <a:xfrm>
            <a:off x="5133975" y="609600"/>
            <a:ext cx="4010025" cy="4486275"/>
          </a:xfrm>
          <a:prstGeom prst="rect">
            <a:avLst/>
          </a:prstGeom>
          <a:noFill/>
          <a:ln>
            <a:noFill/>
          </a:ln>
        </p:spPr>
      </p:pic>
      <p:pic>
        <p:nvPicPr>
          <p:cNvPr id="97" name="Google Shape;97;p14"/>
          <p:cNvPicPr preferRelativeResize="0"/>
          <p:nvPr/>
        </p:nvPicPr>
        <p:blipFill rotWithShape="1">
          <a:blip r:embed="rId4">
            <a:alphaModFix/>
          </a:blip>
          <a:srcRect b="0" l="0" r="0" t="0"/>
          <a:stretch/>
        </p:blipFill>
        <p:spPr>
          <a:xfrm>
            <a:off x="3276600" y="304800"/>
            <a:ext cx="5891212" cy="446087"/>
          </a:xfrm>
          <a:prstGeom prst="rect">
            <a:avLst/>
          </a:prstGeom>
          <a:noFill/>
          <a:ln>
            <a:noFill/>
          </a:ln>
        </p:spPr>
      </p:pic>
      <p:sp>
        <p:nvSpPr>
          <p:cNvPr id="98" name="Google Shape;98;p14"/>
          <p:cNvSpPr txBox="1"/>
          <p:nvPr/>
        </p:nvSpPr>
        <p:spPr>
          <a:xfrm>
            <a:off x="228600" y="762000"/>
            <a:ext cx="4724400" cy="5908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One way that magnetic fields are produced is to </a:t>
            </a:r>
            <a:r>
              <a:rPr b="1" i="0" lang="en-US" sz="1800" u="none" cap="none" strike="noStrike">
                <a:solidFill>
                  <a:srgbClr val="6600FF"/>
                </a:solidFill>
                <a:latin typeface="Times New Roman"/>
                <a:ea typeface="Times New Roman"/>
                <a:cs typeface="Times New Roman"/>
                <a:sym typeface="Times New Roman"/>
              </a:rPr>
              <a:t>use moving electrically charged particles, such as a current in a wire, to make an electromagnet. </a:t>
            </a:r>
            <a:r>
              <a:rPr b="0" i="0" lang="en-US" sz="1800" u="none" cap="none" strike="noStrike">
                <a:solidFill>
                  <a:schemeClr val="dk1"/>
                </a:solidFill>
                <a:latin typeface="Times New Roman"/>
                <a:ea typeface="Times New Roman"/>
                <a:cs typeface="Times New Roman"/>
                <a:sym typeface="Times New Roman"/>
              </a:rPr>
              <a:t>The current produces a magnetic field that is utilizable. </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 other way to produce a magnetic field is by means of </a:t>
            </a:r>
            <a:r>
              <a:rPr b="1" i="0" lang="en-US" sz="1800" u="none" cap="none" strike="noStrike">
                <a:solidFill>
                  <a:schemeClr val="dk1"/>
                </a:solidFill>
                <a:latin typeface="Times New Roman"/>
                <a:ea typeface="Times New Roman"/>
                <a:cs typeface="Times New Roman"/>
                <a:sym typeface="Times New Roman"/>
              </a:rPr>
              <a:t>elementary particles such as electrons</a:t>
            </a:r>
            <a:r>
              <a:rPr b="0" i="0" lang="en-US" sz="1800" u="none" cap="none" strike="noStrike">
                <a:solidFill>
                  <a:schemeClr val="dk1"/>
                </a:solidFill>
                <a:latin typeface="Times New Roman"/>
                <a:ea typeface="Times New Roman"/>
                <a:cs typeface="Times New Roman"/>
                <a:sym typeface="Times New Roman"/>
              </a:rPr>
              <a:t>,  because these particles have an </a:t>
            </a:r>
            <a:r>
              <a:rPr b="1" i="1" lang="en-US" sz="1800" u="none" cap="none" strike="noStrike">
                <a:solidFill>
                  <a:srgbClr val="FF0000"/>
                </a:solidFill>
                <a:latin typeface="Times New Roman"/>
                <a:ea typeface="Times New Roman"/>
                <a:cs typeface="Times New Roman"/>
                <a:sym typeface="Times New Roman"/>
              </a:rPr>
              <a:t>intrinsic magnetic field </a:t>
            </a:r>
            <a:r>
              <a:rPr b="0" i="0" lang="en-US" sz="1800" u="none" cap="none" strike="noStrike">
                <a:solidFill>
                  <a:schemeClr val="dk1"/>
                </a:solidFill>
                <a:latin typeface="Times New Roman"/>
                <a:ea typeface="Times New Roman"/>
                <a:cs typeface="Times New Roman"/>
                <a:sym typeface="Times New Roman"/>
              </a:rPr>
              <a:t>around them.</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 magnetic fields of the electrons in certain materials add together to give a net magnetic field around the material. Such addition is the</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reason why a </a:t>
            </a:r>
            <a:r>
              <a:rPr b="1" i="0" lang="en-US" sz="1800" u="none" cap="none" strike="noStrike">
                <a:solidFill>
                  <a:srgbClr val="FF0000"/>
                </a:solidFill>
                <a:latin typeface="Times New Roman"/>
                <a:ea typeface="Times New Roman"/>
                <a:cs typeface="Times New Roman"/>
                <a:sym typeface="Times New Roman"/>
              </a:rPr>
              <a:t>permanent magnet</a:t>
            </a:r>
            <a:r>
              <a:rPr b="0" i="0" lang="en-US" sz="1800" u="none" cap="none" strike="noStrike">
                <a:solidFill>
                  <a:schemeClr val="dk1"/>
                </a:solidFill>
                <a:latin typeface="Times New Roman"/>
                <a:ea typeface="Times New Roman"/>
                <a:cs typeface="Times New Roman"/>
                <a:sym typeface="Times New Roman"/>
              </a:rPr>
              <a:t>, has a permanent magnetic field. </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In other materials, the magnetic fields of the electrons cancel out, giving no net magnetic field surrounding the material.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0" y="0"/>
            <a:ext cx="32019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28.3: The Definition of B:</a:t>
            </a:r>
            <a:endParaRPr/>
          </a:p>
        </p:txBody>
      </p:sp>
      <p:grpSp>
        <p:nvGrpSpPr>
          <p:cNvPr id="104" name="Google Shape;104;p15"/>
          <p:cNvGrpSpPr/>
          <p:nvPr/>
        </p:nvGrpSpPr>
        <p:grpSpPr>
          <a:xfrm>
            <a:off x="228600" y="762000"/>
            <a:ext cx="8153400" cy="3800475"/>
            <a:chOff x="381000" y="762000"/>
            <a:chExt cx="8153400" cy="3800458"/>
          </a:xfrm>
        </p:grpSpPr>
        <p:sp>
          <p:nvSpPr>
            <p:cNvPr id="105" name="Google Shape;105;p15"/>
            <p:cNvSpPr txBox="1"/>
            <p:nvPr/>
          </p:nvSpPr>
          <p:spPr>
            <a:xfrm>
              <a:off x="381000" y="762000"/>
              <a:ext cx="8153400" cy="36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We can define a </a:t>
              </a:r>
              <a:r>
                <a:rPr b="1" i="0" lang="en-US" sz="1800" u="none" cap="none" strike="noStrike">
                  <a:solidFill>
                    <a:schemeClr val="dk1"/>
                  </a:solidFill>
                  <a:latin typeface="Times New Roman"/>
                  <a:ea typeface="Times New Roman"/>
                  <a:cs typeface="Times New Roman"/>
                  <a:sym typeface="Times New Roman"/>
                </a:rPr>
                <a:t>magnetic field, </a:t>
              </a:r>
              <a:r>
                <a:rPr b="1" i="1" lang="en-US" sz="1800" u="none" cap="none" strike="noStrike">
                  <a:solidFill>
                    <a:schemeClr val="dk1"/>
                  </a:solidFill>
                  <a:latin typeface="Times New Roman"/>
                  <a:ea typeface="Times New Roman"/>
                  <a:cs typeface="Times New Roman"/>
                  <a:sym typeface="Times New Roman"/>
                </a:rPr>
                <a:t>B</a:t>
              </a:r>
              <a:r>
                <a:rPr b="1" i="0" lang="en-US" sz="1800" u="none" cap="none" strike="noStrike">
                  <a:solidFill>
                    <a:schemeClr val="dk1"/>
                  </a:solidFill>
                  <a:latin typeface="Times New Roman"/>
                  <a:ea typeface="Times New Roman"/>
                  <a:cs typeface="Times New Roman"/>
                  <a:sym typeface="Times New Roman"/>
                </a:rPr>
                <a:t>, </a:t>
              </a:r>
              <a:r>
                <a:rPr b="0" i="0" lang="en-US" sz="1800" u="none" cap="none" strike="noStrike">
                  <a:solidFill>
                    <a:schemeClr val="dk1"/>
                  </a:solidFill>
                  <a:latin typeface="Times New Roman"/>
                  <a:ea typeface="Times New Roman"/>
                  <a:cs typeface="Times New Roman"/>
                  <a:sym typeface="Times New Roman"/>
                </a:rPr>
                <a:t>by </a:t>
              </a:r>
              <a:r>
                <a:rPr b="0" i="0" lang="en-US" sz="1800" u="none" cap="none" strike="noStrike">
                  <a:solidFill>
                    <a:srgbClr val="FF0000"/>
                  </a:solidFill>
                  <a:latin typeface="Times New Roman"/>
                  <a:ea typeface="Times New Roman"/>
                  <a:cs typeface="Times New Roman"/>
                  <a:sym typeface="Times New Roman"/>
                </a:rPr>
                <a:t>firing a charged particle through the point at which is to be defined, using various directions and speeds for the particle and determining the force that acts on the particle at that point. </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 magnetic force on the charged particle, </a:t>
              </a:r>
              <a:r>
                <a:rPr b="1" i="1" lang="en-US" sz="1800" u="none" cap="none" strike="noStrike">
                  <a:solidFill>
                    <a:schemeClr val="dk1"/>
                  </a:solidFill>
                  <a:latin typeface="Times New Roman"/>
                  <a:ea typeface="Times New Roman"/>
                  <a:cs typeface="Times New Roman"/>
                  <a:sym typeface="Times New Roman"/>
                </a:rPr>
                <a:t>F</a:t>
              </a:r>
              <a:r>
                <a:rPr b="1" baseline="-25000"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is defined to be:</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Here </a:t>
              </a:r>
              <a:r>
                <a:rPr b="0" i="1" lang="en-US" sz="1800" u="none" cap="none" strike="noStrike">
                  <a:solidFill>
                    <a:schemeClr val="dk1"/>
                  </a:solidFill>
                  <a:latin typeface="Times New Roman"/>
                  <a:ea typeface="Times New Roman"/>
                  <a:cs typeface="Times New Roman"/>
                  <a:sym typeface="Times New Roman"/>
                </a:rPr>
                <a:t>q</a:t>
              </a:r>
              <a:r>
                <a:rPr b="0" i="0" lang="en-US" sz="1800" u="none" cap="none" strike="noStrike">
                  <a:solidFill>
                    <a:schemeClr val="dk1"/>
                  </a:solidFill>
                  <a:latin typeface="Times New Roman"/>
                  <a:ea typeface="Times New Roman"/>
                  <a:cs typeface="Times New Roman"/>
                  <a:sym typeface="Times New Roman"/>
                </a:rPr>
                <a:t> is the charge of the particle, </a:t>
              </a:r>
              <a:r>
                <a:rPr b="1" i="1" lang="en-US" sz="1800" u="none" cap="none" strike="noStrike">
                  <a:solidFill>
                    <a:schemeClr val="dk1"/>
                  </a:solidFill>
                  <a:latin typeface="Times New Roman"/>
                  <a:ea typeface="Times New Roman"/>
                  <a:cs typeface="Times New Roman"/>
                  <a:sym typeface="Times New Roman"/>
                </a:rPr>
                <a:t>v</a:t>
              </a:r>
              <a:r>
                <a:rPr b="0" i="0" lang="en-US" sz="1800" u="none" cap="none" strike="noStrike">
                  <a:solidFill>
                    <a:schemeClr val="dk1"/>
                  </a:solidFill>
                  <a:latin typeface="Times New Roman"/>
                  <a:ea typeface="Times New Roman"/>
                  <a:cs typeface="Times New Roman"/>
                  <a:sym typeface="Times New Roman"/>
                </a:rPr>
                <a:t> is its velocity, and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the magnetic field in the region. The magnitude of this force is then:</a:t>
              </a:r>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Here </a:t>
              </a:r>
              <a:r>
                <a:rPr b="0" i="1" lang="en-US" sz="1800" u="none" cap="none" strike="noStrike">
                  <a:solidFill>
                    <a:schemeClr val="dk1"/>
                  </a:solidFill>
                  <a:latin typeface="Noto Sans Symbols"/>
                  <a:ea typeface="Noto Sans Symbols"/>
                  <a:cs typeface="Noto Sans Symbols"/>
                  <a:sym typeface="Noto Sans Symbols"/>
                </a:rPr>
                <a:t>φ</a:t>
              </a:r>
              <a:r>
                <a:rPr b="0" i="0" lang="en-US" sz="1800" u="none" cap="none" strike="noStrike">
                  <a:solidFill>
                    <a:schemeClr val="dk1"/>
                  </a:solidFill>
                  <a:latin typeface="Times New Roman"/>
                  <a:ea typeface="Times New Roman"/>
                  <a:cs typeface="Times New Roman"/>
                  <a:sym typeface="Times New Roman"/>
                </a:rPr>
                <a:t> is the angle between vectors </a:t>
              </a:r>
              <a:r>
                <a:rPr b="1" i="1" lang="en-US" sz="1800" u="none" cap="none" strike="noStrike">
                  <a:solidFill>
                    <a:schemeClr val="dk1"/>
                  </a:solidFill>
                  <a:latin typeface="Times New Roman"/>
                  <a:ea typeface="Times New Roman"/>
                  <a:cs typeface="Times New Roman"/>
                  <a:sym typeface="Times New Roman"/>
                </a:rPr>
                <a:t>v</a:t>
              </a:r>
              <a:r>
                <a:rPr b="0" i="0" lang="en-US" sz="1800" u="none" cap="none" strike="noStrike">
                  <a:solidFill>
                    <a:schemeClr val="dk1"/>
                  </a:solidFill>
                  <a:latin typeface="Times New Roman"/>
                  <a:ea typeface="Times New Roman"/>
                  <a:cs typeface="Times New Roman"/>
                  <a:sym typeface="Times New Roman"/>
                </a:rPr>
                <a:t> and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a:t>
              </a:r>
              <a:endParaRPr/>
            </a:p>
          </p:txBody>
        </p:sp>
        <p:pic>
          <p:nvPicPr>
            <p:cNvPr id="106" name="Google Shape;106;p15"/>
            <p:cNvPicPr preferRelativeResize="0"/>
            <p:nvPr/>
          </p:nvPicPr>
          <p:blipFill rotWithShape="1">
            <a:blip r:embed="rId3">
              <a:alphaModFix/>
            </a:blip>
            <a:srcRect b="0" l="5405" r="0" t="0"/>
            <a:stretch/>
          </p:blipFill>
          <p:spPr>
            <a:xfrm>
              <a:off x="3048000" y="2438391"/>
              <a:ext cx="1333500" cy="409575"/>
            </a:xfrm>
            <a:prstGeom prst="rect">
              <a:avLst/>
            </a:prstGeom>
            <a:noFill/>
            <a:ln>
              <a:noFill/>
            </a:ln>
          </p:spPr>
        </p:pic>
        <p:pic>
          <p:nvPicPr>
            <p:cNvPr id="107" name="Google Shape;107;p15"/>
            <p:cNvPicPr preferRelativeResize="0"/>
            <p:nvPr/>
          </p:nvPicPr>
          <p:blipFill rotWithShape="1">
            <a:blip r:embed="rId4">
              <a:alphaModFix/>
            </a:blip>
            <a:srcRect b="0" l="0" r="0" t="0"/>
            <a:stretch/>
          </p:blipFill>
          <p:spPr>
            <a:xfrm>
              <a:off x="5029200" y="4114783"/>
              <a:ext cx="1714500" cy="4476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b="0" l="0" r="0" t="0"/>
          <a:stretch/>
        </p:blipFill>
        <p:spPr>
          <a:xfrm>
            <a:off x="2057400" y="0"/>
            <a:ext cx="5105400" cy="5048250"/>
          </a:xfrm>
          <a:prstGeom prst="rect">
            <a:avLst/>
          </a:prstGeom>
          <a:noFill/>
          <a:ln>
            <a:noFill/>
          </a:ln>
        </p:spPr>
      </p:pic>
      <p:sp>
        <p:nvSpPr>
          <p:cNvPr id="113" name="Google Shape;113;p16"/>
          <p:cNvSpPr txBox="1"/>
          <p:nvPr/>
        </p:nvSpPr>
        <p:spPr>
          <a:xfrm>
            <a:off x="914400" y="5119687"/>
            <a:ext cx="7391400" cy="13700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Fig. 28-3 </a:t>
            </a:r>
            <a:r>
              <a:rPr b="0" i="0" lang="en-US" sz="2400" u="none" cap="none" strike="noStrike">
                <a:solidFill>
                  <a:schemeClr val="dk1"/>
                </a:solidFill>
                <a:latin typeface="Times New Roman"/>
                <a:ea typeface="Times New Roman"/>
                <a:cs typeface="Times New Roman"/>
                <a:sym typeface="Times New Roman"/>
              </a:rPr>
              <a:t>The tracks of two electrons and a positron in a bubble chamber that is immersed in a uniform magnetic field that is directed out of the plane of the page.</a:t>
            </a:r>
            <a:endParaRPr/>
          </a:p>
          <a:p>
            <a:pPr indent="0" lvl="0" marL="0" marR="0" rtl="0" algn="l">
              <a:lnSpc>
                <a:spcPct val="100000"/>
              </a:lnSpc>
              <a:spcBef>
                <a:spcPts val="0"/>
              </a:spcBef>
              <a:spcAft>
                <a:spcPts val="0"/>
              </a:spcAft>
              <a:buClr>
                <a:schemeClr val="dk1"/>
              </a:buClr>
              <a:buSzPts val="1100"/>
              <a:buFont typeface="Times New Roman"/>
              <a:buNone/>
            </a:pPr>
            <a:r>
              <a:rPr b="0" i="1" lang="en-US" sz="1100" u="none" cap="none" strike="noStrike">
                <a:solidFill>
                  <a:schemeClr val="dk1"/>
                </a:solidFill>
                <a:latin typeface="Times New Roman"/>
                <a:ea typeface="Times New Roman"/>
                <a:cs typeface="Times New Roman"/>
                <a:sym typeface="Times New Roman"/>
              </a:rPr>
              <a:t>(Lawrence Berkeley Laboratory/Photo Researchers)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nvSpPr>
        <p:spPr>
          <a:xfrm>
            <a:off x="0" y="0"/>
            <a:ext cx="584993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28.3: Finding the Magnetic Force on a Particle:</a:t>
            </a:r>
            <a:endParaRPr/>
          </a:p>
        </p:txBody>
      </p:sp>
      <p:pic>
        <p:nvPicPr>
          <p:cNvPr id="119" name="Google Shape;119;p17"/>
          <p:cNvPicPr preferRelativeResize="0"/>
          <p:nvPr/>
        </p:nvPicPr>
        <p:blipFill rotWithShape="1">
          <a:blip r:embed="rId3">
            <a:alphaModFix/>
          </a:blip>
          <a:srcRect b="0" l="0" r="0" t="0"/>
          <a:stretch/>
        </p:blipFill>
        <p:spPr>
          <a:xfrm>
            <a:off x="228600" y="838200"/>
            <a:ext cx="8696325" cy="2322512"/>
          </a:xfrm>
          <a:prstGeom prst="rect">
            <a:avLst/>
          </a:prstGeom>
          <a:noFill/>
          <a:ln>
            <a:noFill/>
          </a:ln>
        </p:spPr>
      </p:pic>
      <p:pic>
        <p:nvPicPr>
          <p:cNvPr id="120" name="Google Shape;120;p17"/>
          <p:cNvPicPr preferRelativeResize="0"/>
          <p:nvPr/>
        </p:nvPicPr>
        <p:blipFill rotWithShape="1">
          <a:blip r:embed="rId4">
            <a:alphaModFix/>
          </a:blip>
          <a:srcRect b="0" l="0" r="0" t="0"/>
          <a:stretch/>
        </p:blipFill>
        <p:spPr>
          <a:xfrm>
            <a:off x="609600" y="3505200"/>
            <a:ext cx="7943850" cy="1143000"/>
          </a:xfrm>
          <a:prstGeom prst="rect">
            <a:avLst/>
          </a:prstGeom>
          <a:noFill/>
          <a:ln>
            <a:noFill/>
          </a:ln>
        </p:spPr>
      </p:pic>
      <p:pic>
        <p:nvPicPr>
          <p:cNvPr id="121" name="Google Shape;121;p17"/>
          <p:cNvPicPr preferRelativeResize="0"/>
          <p:nvPr/>
        </p:nvPicPr>
        <p:blipFill rotWithShape="1">
          <a:blip r:embed="rId5">
            <a:alphaModFix/>
          </a:blip>
          <a:srcRect b="0" l="0" r="0" t="0"/>
          <a:stretch/>
        </p:blipFill>
        <p:spPr>
          <a:xfrm>
            <a:off x="304800" y="4953000"/>
            <a:ext cx="8524875" cy="113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8"/>
          <p:cNvPicPr preferRelativeResize="0"/>
          <p:nvPr/>
        </p:nvPicPr>
        <p:blipFill rotWithShape="1">
          <a:blip r:embed="rId3">
            <a:alphaModFix/>
          </a:blip>
          <a:srcRect b="0" l="0" r="0" t="0"/>
          <a:stretch/>
        </p:blipFill>
        <p:spPr>
          <a:xfrm>
            <a:off x="304800" y="1524000"/>
            <a:ext cx="4048125" cy="3505200"/>
          </a:xfrm>
          <a:prstGeom prst="rect">
            <a:avLst/>
          </a:prstGeom>
          <a:noFill/>
          <a:ln>
            <a:noFill/>
          </a:ln>
        </p:spPr>
      </p:pic>
      <p:sp>
        <p:nvSpPr>
          <p:cNvPr id="127" name="Google Shape;127;p18"/>
          <p:cNvSpPr txBox="1"/>
          <p:nvPr/>
        </p:nvSpPr>
        <p:spPr>
          <a:xfrm>
            <a:off x="0" y="0"/>
            <a:ext cx="32019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28.3: The Definition of B:</a:t>
            </a:r>
            <a:endParaRPr/>
          </a:p>
        </p:txBody>
      </p:sp>
      <p:grpSp>
        <p:nvGrpSpPr>
          <p:cNvPr id="128" name="Google Shape;128;p18"/>
          <p:cNvGrpSpPr/>
          <p:nvPr/>
        </p:nvGrpSpPr>
        <p:grpSpPr>
          <a:xfrm>
            <a:off x="4800600" y="609600"/>
            <a:ext cx="4219575" cy="4229100"/>
            <a:chOff x="4800600" y="609600"/>
            <a:chExt cx="4219575" cy="4229100"/>
          </a:xfrm>
        </p:grpSpPr>
        <p:sp>
          <p:nvSpPr>
            <p:cNvPr id="129" name="Google Shape;129;p18"/>
            <p:cNvSpPr txBox="1"/>
            <p:nvPr/>
          </p:nvSpPr>
          <p:spPr>
            <a:xfrm>
              <a:off x="4800600" y="609600"/>
              <a:ext cx="4114800" cy="3694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The SI unit for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that follows is newton per coulomb-meter per second. For convenience, this is called the </a:t>
              </a:r>
              <a:r>
                <a:rPr b="1" i="0" lang="en-US" sz="1800" u="none" cap="none" strike="noStrike">
                  <a:solidFill>
                    <a:schemeClr val="dk1"/>
                  </a:solidFill>
                  <a:latin typeface="Times New Roman"/>
                  <a:ea typeface="Times New Roman"/>
                  <a:cs typeface="Times New Roman"/>
                  <a:sym typeface="Times New Roman"/>
                </a:rPr>
                <a:t>tesla (T):</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An earlier (non-SI) unit for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is the </a:t>
              </a:r>
              <a:r>
                <a:rPr b="0" i="1" lang="en-US" sz="1800" u="none" cap="none" strike="noStrike">
                  <a:solidFill>
                    <a:schemeClr val="dk1"/>
                  </a:solidFill>
                  <a:latin typeface="Times New Roman"/>
                  <a:ea typeface="Times New Roman"/>
                  <a:cs typeface="Times New Roman"/>
                  <a:sym typeface="Times New Roman"/>
                </a:rPr>
                <a:t>gauss (G), </a:t>
              </a:r>
              <a:r>
                <a:rPr b="0" i="0" lang="en-US" sz="1800" u="none" cap="none" strike="noStrike">
                  <a:solidFill>
                    <a:schemeClr val="dk1"/>
                  </a:solidFill>
                  <a:latin typeface="Times New Roman"/>
                  <a:ea typeface="Times New Roman"/>
                  <a:cs typeface="Times New Roman"/>
                  <a:sym typeface="Times New Roman"/>
                </a:rPr>
                <a:t>and</a:t>
              </a:r>
              <a:endParaRPr/>
            </a:p>
          </p:txBody>
        </p:sp>
        <p:grpSp>
          <p:nvGrpSpPr>
            <p:cNvPr id="130" name="Google Shape;130;p18"/>
            <p:cNvGrpSpPr/>
            <p:nvPr/>
          </p:nvGrpSpPr>
          <p:grpSpPr>
            <a:xfrm>
              <a:off x="4953000" y="1981200"/>
              <a:ext cx="4067175" cy="2857500"/>
              <a:chOff x="4953000" y="1981200"/>
              <a:chExt cx="4067175" cy="2857500"/>
            </a:xfrm>
          </p:grpSpPr>
          <p:pic>
            <p:nvPicPr>
              <p:cNvPr id="131" name="Google Shape;131;p18"/>
              <p:cNvPicPr preferRelativeResize="0"/>
              <p:nvPr/>
            </p:nvPicPr>
            <p:blipFill rotWithShape="1">
              <a:blip r:embed="rId4">
                <a:alphaModFix/>
              </a:blip>
              <a:srcRect b="0" l="0" r="0" t="0"/>
              <a:stretch/>
            </p:blipFill>
            <p:spPr>
              <a:xfrm>
                <a:off x="4953000" y="1981200"/>
                <a:ext cx="4067175" cy="597096"/>
              </a:xfrm>
              <a:prstGeom prst="rect">
                <a:avLst/>
              </a:prstGeom>
              <a:noFill/>
              <a:ln>
                <a:noFill/>
              </a:ln>
            </p:spPr>
          </p:pic>
          <p:pic>
            <p:nvPicPr>
              <p:cNvPr id="132" name="Google Shape;132;p18"/>
              <p:cNvPicPr preferRelativeResize="0"/>
              <p:nvPr/>
            </p:nvPicPr>
            <p:blipFill rotWithShape="1">
              <a:blip r:embed="rId5">
                <a:alphaModFix/>
              </a:blip>
              <a:srcRect b="0" l="0" r="0" t="0"/>
              <a:stretch/>
            </p:blipFill>
            <p:spPr>
              <a:xfrm>
                <a:off x="5029200" y="2971800"/>
                <a:ext cx="3919538" cy="651768"/>
              </a:xfrm>
              <a:prstGeom prst="rect">
                <a:avLst/>
              </a:prstGeom>
              <a:noFill/>
              <a:ln>
                <a:noFill/>
              </a:ln>
            </p:spPr>
          </p:pic>
          <p:pic>
            <p:nvPicPr>
              <p:cNvPr id="133" name="Google Shape;133;p18"/>
              <p:cNvPicPr preferRelativeResize="0"/>
              <p:nvPr/>
            </p:nvPicPr>
            <p:blipFill rotWithShape="1">
              <a:blip r:embed="rId6">
                <a:alphaModFix/>
              </a:blip>
              <a:srcRect b="0" l="0" r="0" t="0"/>
              <a:stretch/>
            </p:blipFill>
            <p:spPr>
              <a:xfrm>
                <a:off x="6248400" y="4495800"/>
                <a:ext cx="1971675" cy="342900"/>
              </a:xfrm>
              <a:prstGeom prst="rect">
                <a:avLst/>
              </a:prstGeom>
              <a:noFill/>
              <a:ln>
                <a:noFill/>
              </a:ln>
            </p:spPr>
          </p:pic>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nvSpPr>
        <p:spPr>
          <a:xfrm>
            <a:off x="0" y="0"/>
            <a:ext cx="34432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28.3: Magnetic Field Lines:</a:t>
            </a:r>
            <a:endParaRPr/>
          </a:p>
        </p:txBody>
      </p:sp>
      <p:pic>
        <p:nvPicPr>
          <p:cNvPr id="139" name="Google Shape;139;p19"/>
          <p:cNvPicPr preferRelativeResize="0"/>
          <p:nvPr/>
        </p:nvPicPr>
        <p:blipFill rotWithShape="1">
          <a:blip r:embed="rId3">
            <a:alphaModFix/>
          </a:blip>
          <a:srcRect b="0" l="0" r="0" t="0"/>
          <a:stretch/>
        </p:blipFill>
        <p:spPr>
          <a:xfrm>
            <a:off x="457200" y="6076950"/>
            <a:ext cx="8258175" cy="781050"/>
          </a:xfrm>
          <a:prstGeom prst="rect">
            <a:avLst/>
          </a:prstGeom>
          <a:noFill/>
          <a:ln>
            <a:noFill/>
          </a:ln>
        </p:spPr>
      </p:pic>
      <p:pic>
        <p:nvPicPr>
          <p:cNvPr id="140" name="Google Shape;140;p19"/>
          <p:cNvPicPr preferRelativeResize="0"/>
          <p:nvPr/>
        </p:nvPicPr>
        <p:blipFill rotWithShape="1">
          <a:blip r:embed="rId4">
            <a:alphaModFix/>
          </a:blip>
          <a:srcRect b="69810" l="0" r="0" t="0"/>
          <a:stretch/>
        </p:blipFill>
        <p:spPr>
          <a:xfrm>
            <a:off x="3886200" y="304800"/>
            <a:ext cx="3067050" cy="2174875"/>
          </a:xfrm>
          <a:prstGeom prst="rect">
            <a:avLst/>
          </a:prstGeom>
          <a:noFill/>
          <a:ln>
            <a:noFill/>
          </a:ln>
        </p:spPr>
      </p:pic>
      <p:pic>
        <p:nvPicPr>
          <p:cNvPr id="141" name="Google Shape;141;p19"/>
          <p:cNvPicPr preferRelativeResize="0"/>
          <p:nvPr/>
        </p:nvPicPr>
        <p:blipFill rotWithShape="1">
          <a:blip r:embed="rId4">
            <a:alphaModFix/>
          </a:blip>
          <a:srcRect b="0" l="0" r="0" t="30189"/>
          <a:stretch/>
        </p:blipFill>
        <p:spPr>
          <a:xfrm>
            <a:off x="6216650" y="228600"/>
            <a:ext cx="2927350" cy="4800600"/>
          </a:xfrm>
          <a:prstGeom prst="rect">
            <a:avLst/>
          </a:prstGeom>
          <a:noFill/>
          <a:ln>
            <a:noFill/>
          </a:ln>
        </p:spPr>
      </p:pic>
      <p:pic>
        <p:nvPicPr>
          <p:cNvPr id="142" name="Google Shape;142;p19"/>
          <p:cNvPicPr preferRelativeResize="0"/>
          <p:nvPr/>
        </p:nvPicPr>
        <p:blipFill rotWithShape="1">
          <a:blip r:embed="rId5">
            <a:alphaModFix/>
          </a:blip>
          <a:srcRect b="0" l="0" r="0" t="0"/>
          <a:stretch/>
        </p:blipFill>
        <p:spPr>
          <a:xfrm>
            <a:off x="2133600" y="2895600"/>
            <a:ext cx="3790950" cy="3159125"/>
          </a:xfrm>
          <a:prstGeom prst="rect">
            <a:avLst/>
          </a:prstGeom>
          <a:noFill/>
          <a:ln>
            <a:noFill/>
          </a:ln>
        </p:spPr>
      </p:pic>
      <p:sp>
        <p:nvSpPr>
          <p:cNvPr id="143" name="Google Shape;143;p19"/>
          <p:cNvSpPr txBox="1"/>
          <p:nvPr/>
        </p:nvSpPr>
        <p:spPr>
          <a:xfrm>
            <a:off x="304800" y="609600"/>
            <a:ext cx="4267200" cy="2308225"/>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direction of the tangent to a magnetic field line at any point gives the direction of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at that point.</a:t>
            </a:r>
            <a:endParaRPr/>
          </a:p>
          <a:p>
            <a:pPr indent="0" lvl="0" marL="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The spacing of the lines represents the magnitude of </a:t>
            </a:r>
            <a:r>
              <a:rPr b="1" i="1" lang="en-US" sz="1800" u="none" cap="none" strike="noStrike">
                <a:solidFill>
                  <a:schemeClr val="dk1"/>
                </a:solidFill>
                <a:latin typeface="Times New Roman"/>
                <a:ea typeface="Times New Roman"/>
                <a:cs typeface="Times New Roman"/>
                <a:sym typeface="Times New Roman"/>
              </a:rPr>
              <a:t>B</a:t>
            </a:r>
            <a:r>
              <a:rPr b="0" i="0" lang="en-US" sz="1800" u="none" cap="none" strike="noStrike">
                <a:solidFill>
                  <a:schemeClr val="dk1"/>
                </a:solidFill>
                <a:latin typeface="Times New Roman"/>
                <a:ea typeface="Times New Roman"/>
                <a:cs typeface="Times New Roman"/>
                <a:sym typeface="Times New Roman"/>
              </a:rPr>
              <a:t> —the magnetic field is stronger where the lines are closer together, and conversely.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nvSpPr>
        <p:spPr>
          <a:xfrm>
            <a:off x="0" y="-76200"/>
            <a:ext cx="650875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2000"/>
              <a:buFont typeface="Times New Roman"/>
              <a:buNone/>
            </a:pPr>
            <a:r>
              <a:rPr b="1" i="0" lang="en-US" sz="2000" u="none" cap="none" strike="noStrike">
                <a:solidFill>
                  <a:srgbClr val="FF3300"/>
                </a:solidFill>
                <a:latin typeface="Times New Roman"/>
                <a:ea typeface="Times New Roman"/>
                <a:cs typeface="Times New Roman"/>
                <a:sym typeface="Times New Roman"/>
              </a:rPr>
              <a:t>Example, Magnetic Force on a Moving Charged Particle :</a:t>
            </a:r>
            <a:endParaRPr/>
          </a:p>
        </p:txBody>
      </p:sp>
      <p:pic>
        <p:nvPicPr>
          <p:cNvPr id="149" name="Google Shape;149;p20"/>
          <p:cNvPicPr preferRelativeResize="0"/>
          <p:nvPr/>
        </p:nvPicPr>
        <p:blipFill rotWithShape="1">
          <a:blip r:embed="rId3">
            <a:alphaModFix/>
          </a:blip>
          <a:srcRect b="0" l="0" r="0" t="0"/>
          <a:stretch/>
        </p:blipFill>
        <p:spPr>
          <a:xfrm>
            <a:off x="76200" y="317500"/>
            <a:ext cx="9067800" cy="654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nvSpPr>
        <p:spPr>
          <a:xfrm>
            <a:off x="0" y="0"/>
            <a:ext cx="46783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000"/>
              <a:buFont typeface="Arial"/>
              <a:buNone/>
            </a:pPr>
            <a:r>
              <a:rPr b="1" i="1" lang="en-US" sz="2000" u="none" cap="none" strike="noStrike">
                <a:solidFill>
                  <a:srgbClr val="0070C0"/>
                </a:solidFill>
                <a:latin typeface="Arial"/>
                <a:ea typeface="Arial"/>
                <a:cs typeface="Arial"/>
                <a:sym typeface="Arial"/>
              </a:rPr>
              <a:t>28.5: Crossed Fields, The Hall Effect:</a:t>
            </a:r>
            <a:endParaRPr/>
          </a:p>
        </p:txBody>
      </p:sp>
      <p:pic>
        <p:nvPicPr>
          <p:cNvPr id="155" name="Google Shape;155;p21"/>
          <p:cNvPicPr preferRelativeResize="0"/>
          <p:nvPr/>
        </p:nvPicPr>
        <p:blipFill rotWithShape="1">
          <a:blip r:embed="rId3">
            <a:alphaModFix/>
          </a:blip>
          <a:srcRect b="0" l="0" r="0" t="0"/>
          <a:stretch/>
        </p:blipFill>
        <p:spPr>
          <a:xfrm>
            <a:off x="6553200" y="0"/>
            <a:ext cx="2420937" cy="6778625"/>
          </a:xfrm>
          <a:prstGeom prst="rect">
            <a:avLst/>
          </a:prstGeom>
          <a:noFill/>
          <a:ln>
            <a:noFill/>
          </a:ln>
        </p:spPr>
      </p:pic>
      <p:sp>
        <p:nvSpPr>
          <p:cNvPr id="156" name="Google Shape;156;p21"/>
          <p:cNvSpPr txBox="1"/>
          <p:nvPr/>
        </p:nvSpPr>
        <p:spPr>
          <a:xfrm>
            <a:off x="152400" y="533400"/>
            <a:ext cx="6477000" cy="5324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Fig. 28-8 </a:t>
            </a:r>
            <a:r>
              <a:rPr b="0" i="0" lang="en-US" sz="2000" u="none" cap="none" strike="noStrike">
                <a:solidFill>
                  <a:schemeClr val="dk1"/>
                </a:solidFill>
                <a:latin typeface="Times New Roman"/>
                <a:ea typeface="Times New Roman"/>
                <a:cs typeface="Times New Roman"/>
                <a:sym typeface="Times New Roman"/>
              </a:rPr>
              <a:t>A strip of copper carrying a </a:t>
            </a:r>
            <a:r>
              <a:rPr b="1" i="0" lang="en-US" sz="2000" u="none" cap="none" strike="noStrike">
                <a:solidFill>
                  <a:srgbClr val="FF0000"/>
                </a:solidFill>
                <a:latin typeface="Times New Roman"/>
                <a:ea typeface="Times New Roman"/>
                <a:cs typeface="Times New Roman"/>
                <a:sym typeface="Times New Roman"/>
              </a:rPr>
              <a:t>current </a:t>
            </a:r>
            <a:r>
              <a:rPr b="1" i="1" lang="en-US" sz="2000" u="none" cap="none" strike="noStrike">
                <a:solidFill>
                  <a:srgbClr val="FF0000"/>
                </a:solidFill>
                <a:latin typeface="Times New Roman"/>
                <a:ea typeface="Times New Roman"/>
                <a:cs typeface="Times New Roman"/>
                <a:sym typeface="Times New Roman"/>
              </a:rPr>
              <a:t>i is immersed in a magnetic field . </a:t>
            </a:r>
            <a:endParaRPr/>
          </a:p>
          <a:p>
            <a:pPr indent="0" lvl="0" marL="0" marR="0" rtl="0" algn="l">
              <a:lnSpc>
                <a:spcPct val="100000"/>
              </a:lnSpc>
              <a:spcBef>
                <a:spcPts val="0"/>
              </a:spcBef>
              <a:spcAft>
                <a:spcPts val="0"/>
              </a:spcAft>
              <a:buClr>
                <a:schemeClr val="dk1"/>
              </a:buClr>
              <a:buSzPts val="2000"/>
              <a:buFont typeface="Times New Roman"/>
              <a:buNone/>
            </a:pPr>
            <a:r>
              <a:t/>
            </a:r>
            <a:endParaRPr b="0" i="1"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3300"/>
              </a:buClr>
              <a:buSzPts val="2000"/>
              <a:buFont typeface="Times New Roman"/>
              <a:buNone/>
            </a:pPr>
            <a:r>
              <a:rPr b="0" i="0" lang="en-US" sz="2000" u="none" cap="none" strike="noStrike">
                <a:solidFill>
                  <a:srgbClr val="FF3300"/>
                </a:solidFill>
                <a:latin typeface="Times New Roman"/>
                <a:ea typeface="Times New Roman"/>
                <a:cs typeface="Times New Roman"/>
                <a:sym typeface="Times New Roman"/>
              </a:rPr>
              <a:t>(</a:t>
            </a:r>
            <a:r>
              <a:rPr b="0" i="1" lang="en-US" sz="2000" u="none" cap="none" strike="noStrike">
                <a:solidFill>
                  <a:srgbClr val="FF3300"/>
                </a:solidFill>
                <a:latin typeface="Times New Roman"/>
                <a:ea typeface="Times New Roman"/>
                <a:cs typeface="Times New Roman"/>
                <a:sym typeface="Times New Roman"/>
              </a:rPr>
              <a:t>a)The situation immediately </a:t>
            </a:r>
            <a:r>
              <a:rPr b="0" i="1" lang="en-US" sz="2000" u="none" cap="none" strike="noStrike">
                <a:solidFill>
                  <a:schemeClr val="dk1"/>
                </a:solidFill>
                <a:latin typeface="Times New Roman"/>
                <a:ea typeface="Times New Roman"/>
                <a:cs typeface="Times New Roman"/>
                <a:sym typeface="Times New Roman"/>
              </a:rPr>
              <a:t>after the </a:t>
            </a:r>
            <a:r>
              <a:rPr b="0" i="0" lang="en-US" sz="2000" u="none" cap="none" strike="noStrike">
                <a:solidFill>
                  <a:schemeClr val="dk1"/>
                </a:solidFill>
                <a:latin typeface="Times New Roman"/>
                <a:ea typeface="Times New Roman"/>
                <a:cs typeface="Times New Roman"/>
                <a:sym typeface="Times New Roman"/>
              </a:rPr>
              <a:t>magnetic field is turned on. The </a:t>
            </a:r>
            <a:r>
              <a:rPr b="1" i="0" lang="en-US" sz="2000" u="none" cap="none" strike="noStrike">
                <a:solidFill>
                  <a:schemeClr val="dk1"/>
                </a:solidFill>
                <a:latin typeface="Times New Roman"/>
                <a:ea typeface="Times New Roman"/>
                <a:cs typeface="Times New Roman"/>
                <a:sym typeface="Times New Roman"/>
              </a:rPr>
              <a:t>curved path </a:t>
            </a:r>
            <a:r>
              <a:rPr b="0" i="0" lang="en-US" sz="2000" u="none" cap="none" strike="noStrike">
                <a:solidFill>
                  <a:schemeClr val="dk1"/>
                </a:solidFill>
                <a:latin typeface="Times New Roman"/>
                <a:ea typeface="Times New Roman"/>
                <a:cs typeface="Times New Roman"/>
                <a:sym typeface="Times New Roman"/>
              </a:rPr>
              <a:t>that will then be taken by an electron is shown. </a:t>
            </a:r>
            <a:endParaRPr/>
          </a:p>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3300"/>
              </a:buClr>
              <a:buSzPts val="2000"/>
              <a:buFont typeface="Times New Roman"/>
              <a:buNone/>
            </a:pPr>
            <a:r>
              <a:rPr b="0" i="0" lang="en-US" sz="2000" u="none" cap="none" strike="noStrike">
                <a:solidFill>
                  <a:srgbClr val="FF3300"/>
                </a:solidFill>
                <a:latin typeface="Times New Roman"/>
                <a:ea typeface="Times New Roman"/>
                <a:cs typeface="Times New Roman"/>
                <a:sym typeface="Times New Roman"/>
              </a:rPr>
              <a:t>(</a:t>
            </a:r>
            <a:r>
              <a:rPr b="0" i="1" lang="en-US" sz="2000" u="none" cap="none" strike="noStrike">
                <a:solidFill>
                  <a:srgbClr val="FF3300"/>
                </a:solidFill>
                <a:latin typeface="Times New Roman"/>
                <a:ea typeface="Times New Roman"/>
                <a:cs typeface="Times New Roman"/>
                <a:sym typeface="Times New Roman"/>
              </a:rPr>
              <a:t>b) The situation at equilibrium, </a:t>
            </a:r>
            <a:r>
              <a:rPr b="0" i="0" lang="en-US" sz="2000" u="none" cap="none" strike="noStrike">
                <a:solidFill>
                  <a:schemeClr val="dk1"/>
                </a:solidFill>
                <a:latin typeface="Times New Roman"/>
                <a:ea typeface="Times New Roman"/>
                <a:cs typeface="Times New Roman"/>
                <a:sym typeface="Times New Roman"/>
              </a:rPr>
              <a:t>which quickly follows. Note that </a:t>
            </a:r>
            <a:r>
              <a:rPr b="1" i="0" lang="en-US" sz="2000" u="none" cap="none" strike="noStrike">
                <a:solidFill>
                  <a:schemeClr val="dk1"/>
                </a:solidFill>
                <a:latin typeface="Times New Roman"/>
                <a:ea typeface="Times New Roman"/>
                <a:cs typeface="Times New Roman"/>
                <a:sym typeface="Times New Roman"/>
              </a:rPr>
              <a:t>negative charges pile up on the right side </a:t>
            </a:r>
            <a:r>
              <a:rPr b="0" i="0" lang="en-US" sz="2000" u="none" cap="none" strike="noStrike">
                <a:solidFill>
                  <a:schemeClr val="dk1"/>
                </a:solidFill>
                <a:latin typeface="Times New Roman"/>
                <a:ea typeface="Times New Roman"/>
                <a:cs typeface="Times New Roman"/>
                <a:sym typeface="Times New Roman"/>
              </a:rPr>
              <a:t>of the strip, leaving </a:t>
            </a:r>
            <a:r>
              <a:rPr b="1" i="0" lang="en-US" sz="2000" u="none" cap="none" strike="noStrike">
                <a:solidFill>
                  <a:schemeClr val="dk1"/>
                </a:solidFill>
                <a:latin typeface="Times New Roman"/>
                <a:ea typeface="Times New Roman"/>
                <a:cs typeface="Times New Roman"/>
                <a:sym typeface="Times New Roman"/>
              </a:rPr>
              <a:t>uncompensated positive charges on the left</a:t>
            </a:r>
            <a:r>
              <a:rPr b="0" i="0" lang="en-US" sz="2000" u="none" cap="none" strike="noStrike">
                <a:solidFill>
                  <a:schemeClr val="dk1"/>
                </a:solidFill>
                <a:latin typeface="Times New Roman"/>
                <a:ea typeface="Times New Roman"/>
                <a:cs typeface="Times New Roman"/>
                <a:sym typeface="Times New Roman"/>
              </a:rPr>
              <a:t>. Thus, the left side is at a higher potential than the right side. </a:t>
            </a:r>
            <a:endParaRPr/>
          </a:p>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3300"/>
              </a:buClr>
              <a:buSzPts val="2000"/>
              <a:buFont typeface="Times New Roman"/>
              <a:buNone/>
            </a:pPr>
            <a:r>
              <a:rPr b="0" i="0" lang="en-US" sz="2000" u="none" cap="none" strike="noStrike">
                <a:solidFill>
                  <a:srgbClr val="FF3300"/>
                </a:solidFill>
                <a:latin typeface="Times New Roman"/>
                <a:ea typeface="Times New Roman"/>
                <a:cs typeface="Times New Roman"/>
                <a:sym typeface="Times New Roman"/>
              </a:rPr>
              <a:t>(</a:t>
            </a:r>
            <a:r>
              <a:rPr b="0" i="1" lang="en-US" sz="2000" u="none" cap="none" strike="noStrike">
                <a:solidFill>
                  <a:srgbClr val="FF3300"/>
                </a:solidFill>
                <a:latin typeface="Times New Roman"/>
                <a:ea typeface="Times New Roman"/>
                <a:cs typeface="Times New Roman"/>
                <a:sym typeface="Times New Roman"/>
              </a:rPr>
              <a:t>c) For the same </a:t>
            </a:r>
            <a:r>
              <a:rPr b="0" i="0" lang="en-US" sz="2000" u="none" cap="none" strike="noStrike">
                <a:solidFill>
                  <a:srgbClr val="FF3300"/>
                </a:solidFill>
                <a:latin typeface="Times New Roman"/>
                <a:ea typeface="Times New Roman"/>
                <a:cs typeface="Times New Roman"/>
                <a:sym typeface="Times New Roman"/>
              </a:rPr>
              <a:t>current direction</a:t>
            </a:r>
            <a:r>
              <a:rPr b="0" i="0" lang="en-US" sz="2000" u="none" cap="none" strike="noStrike">
                <a:solidFill>
                  <a:schemeClr val="dk1"/>
                </a:solidFill>
                <a:latin typeface="Times New Roman"/>
                <a:ea typeface="Times New Roman"/>
                <a:cs typeface="Times New Roman"/>
                <a:sym typeface="Times New Roman"/>
              </a:rPr>
              <a:t>, if the charge carriers were positively charged, </a:t>
            </a:r>
            <a:r>
              <a:rPr b="0" i="1" lang="en-US" sz="2000" u="none" cap="none" strike="noStrike">
                <a:solidFill>
                  <a:schemeClr val="dk1"/>
                </a:solidFill>
                <a:latin typeface="Times New Roman"/>
                <a:ea typeface="Times New Roman"/>
                <a:cs typeface="Times New Roman"/>
                <a:sym typeface="Times New Roman"/>
              </a:rPr>
              <a:t>they would pile up </a:t>
            </a:r>
            <a:r>
              <a:rPr b="0" i="0" lang="en-US" sz="2000" u="none" cap="none" strike="noStrike">
                <a:solidFill>
                  <a:schemeClr val="dk1"/>
                </a:solidFill>
                <a:latin typeface="Times New Roman"/>
                <a:ea typeface="Times New Roman"/>
                <a:cs typeface="Times New Roman"/>
                <a:sym typeface="Times New Roman"/>
              </a:rPr>
              <a:t>on the right side, and the right side would be at the higher potential.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